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3" r:id="rId25"/>
    <p:sldId id="281" r:id="rId26"/>
    <p:sldId id="282" r:id="rId27"/>
  </p:sldIdLst>
  <p:sldSz cx="18288000" cy="10287000"/>
  <p:notesSz cx="6858000" cy="9144000"/>
  <p:embeddedFontLst>
    <p:embeddedFont>
      <p:font typeface="Canva Sans" panose="020B0604020202020204" charset="0"/>
      <p:regular r:id="rId28"/>
    </p:embeddedFont>
    <p:embeddedFont>
      <p:font typeface="Canva Sans Bold" panose="020B0604020202020204" charset="0"/>
      <p:regular r:id="rId29"/>
    </p:embeddedFont>
    <p:embeddedFont>
      <p:font typeface="Codec Pro" panose="020B0604020202020204" charset="0"/>
      <p:regular r:id="rId30"/>
    </p:embeddedFont>
    <p:embeddedFont>
      <p:font typeface="Codec Pro Bold" panose="020B0604020202020204" charset="0"/>
      <p:regular r:id="rId31"/>
    </p:embeddedFont>
    <p:embeddedFont>
      <p:font typeface="Decalotype" panose="020B0604020202020204" charset="0"/>
      <p:regular r:id="rId32"/>
    </p:embeddedFont>
    <p:embeddedFont>
      <p:font typeface="Montserrat" panose="00000500000000000000" pitchFamily="2" charset="0"/>
      <p:regular r:id="rId33"/>
    </p:embeddedFont>
    <p:embeddedFont>
      <p:font typeface="Montserrat Bold" panose="00000800000000000000" charset="0"/>
      <p:regular r:id="rId34"/>
    </p:embeddedFont>
    <p:embeddedFont>
      <p:font typeface="Montserrat Classic" panose="020B0604020202020204" charset="0"/>
      <p:regular r:id="rId35"/>
    </p:embeddedFont>
    <p:embeddedFont>
      <p:font typeface="Montserrat Classic Bold"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197"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6.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grpSp>
        <p:nvGrpSpPr>
          <p:cNvPr id="3" name="Group 3"/>
          <p:cNvGrpSpPr/>
          <p:nvPr/>
        </p:nvGrpSpPr>
        <p:grpSpPr>
          <a:xfrm>
            <a:off x="753551" y="733272"/>
            <a:ext cx="9657676" cy="8840156"/>
            <a:chOff x="0" y="0"/>
            <a:chExt cx="2543586" cy="2328272"/>
          </a:xfrm>
        </p:grpSpPr>
        <p:sp>
          <p:nvSpPr>
            <p:cNvPr id="4" name="Freeform 4"/>
            <p:cNvSpPr/>
            <p:nvPr/>
          </p:nvSpPr>
          <p:spPr>
            <a:xfrm>
              <a:off x="0" y="0"/>
              <a:ext cx="2543586" cy="2328272"/>
            </a:xfrm>
            <a:custGeom>
              <a:avLst/>
              <a:gdLst/>
              <a:ahLst/>
              <a:cxnLst/>
              <a:rect l="l" t="t" r="r" b="b"/>
              <a:pathLst>
                <a:path w="2543586" h="2328272">
                  <a:moveTo>
                    <a:pt x="47296" y="0"/>
                  </a:moveTo>
                  <a:lnTo>
                    <a:pt x="2496289" y="0"/>
                  </a:lnTo>
                  <a:cubicBezTo>
                    <a:pt x="2522410" y="0"/>
                    <a:pt x="2543586" y="21175"/>
                    <a:pt x="2543586" y="47296"/>
                  </a:cubicBezTo>
                  <a:lnTo>
                    <a:pt x="2543586" y="2280975"/>
                  </a:lnTo>
                  <a:cubicBezTo>
                    <a:pt x="2543586" y="2293519"/>
                    <a:pt x="2538603" y="2305549"/>
                    <a:pt x="2529733" y="2314419"/>
                  </a:cubicBezTo>
                  <a:cubicBezTo>
                    <a:pt x="2520863" y="2323289"/>
                    <a:pt x="2508833" y="2328272"/>
                    <a:pt x="2496289" y="2328272"/>
                  </a:cubicBezTo>
                  <a:lnTo>
                    <a:pt x="47296" y="2328272"/>
                  </a:lnTo>
                  <a:cubicBezTo>
                    <a:pt x="34753" y="2328272"/>
                    <a:pt x="22723" y="2323289"/>
                    <a:pt x="13853" y="2314419"/>
                  </a:cubicBezTo>
                  <a:cubicBezTo>
                    <a:pt x="4983" y="2305549"/>
                    <a:pt x="0" y="2293519"/>
                    <a:pt x="0" y="2280975"/>
                  </a:cubicBezTo>
                  <a:lnTo>
                    <a:pt x="0" y="47296"/>
                  </a:lnTo>
                  <a:cubicBezTo>
                    <a:pt x="0" y="34753"/>
                    <a:pt x="4983" y="22723"/>
                    <a:pt x="13853" y="13853"/>
                  </a:cubicBezTo>
                  <a:cubicBezTo>
                    <a:pt x="22723" y="4983"/>
                    <a:pt x="34753" y="0"/>
                    <a:pt x="47296"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85725" cap="rnd">
              <a:solidFill>
                <a:srgbClr val="FFFFFF"/>
              </a:solidFill>
              <a:prstDash val="solid"/>
              <a:round/>
            </a:ln>
          </p:spPr>
        </p:sp>
        <p:sp>
          <p:nvSpPr>
            <p:cNvPr id="5" name="TextBox 5"/>
            <p:cNvSpPr txBox="1"/>
            <p:nvPr/>
          </p:nvSpPr>
          <p:spPr>
            <a:xfrm>
              <a:off x="0" y="-95250"/>
              <a:ext cx="2543586" cy="2423522"/>
            </a:xfrm>
            <a:prstGeom prst="rect">
              <a:avLst/>
            </a:prstGeom>
          </p:spPr>
          <p:txBody>
            <a:bodyPr lIns="50800" tIns="50800" rIns="50800" bIns="50800" rtlCol="0" anchor="ctr"/>
            <a:lstStyle/>
            <a:p>
              <a:pPr algn="ctr">
                <a:lnSpc>
                  <a:spcPts val="3706"/>
                </a:lnSpc>
              </a:pPr>
              <a:endParaRPr/>
            </a:p>
          </p:txBody>
        </p:sp>
      </p:grpSp>
      <p:sp>
        <p:nvSpPr>
          <p:cNvPr id="6" name="Freeform 6"/>
          <p:cNvSpPr/>
          <p:nvPr/>
        </p:nvSpPr>
        <p:spPr>
          <a:xfrm>
            <a:off x="8938823" y="1602263"/>
            <a:ext cx="8320477" cy="11093969"/>
          </a:xfrm>
          <a:custGeom>
            <a:avLst/>
            <a:gdLst/>
            <a:ahLst/>
            <a:cxnLst/>
            <a:rect l="l" t="t" r="r" b="b"/>
            <a:pathLst>
              <a:path w="8320477" h="11093969">
                <a:moveTo>
                  <a:pt x="0" y="0"/>
                </a:moveTo>
                <a:lnTo>
                  <a:pt x="8320477" y="0"/>
                </a:lnTo>
                <a:lnTo>
                  <a:pt x="8320477" y="11093968"/>
                </a:lnTo>
                <a:lnTo>
                  <a:pt x="0" y="11093968"/>
                </a:lnTo>
                <a:lnTo>
                  <a:pt x="0" y="0"/>
                </a:lnTo>
                <a:close/>
              </a:path>
            </a:pathLst>
          </a:custGeom>
          <a:blipFill>
            <a:blip r:embed="rId3"/>
            <a:stretch>
              <a:fillRect/>
            </a:stretch>
          </a:blipFill>
        </p:spPr>
      </p:sp>
      <p:sp>
        <p:nvSpPr>
          <p:cNvPr id="7" name="Freeform 7"/>
          <p:cNvSpPr/>
          <p:nvPr/>
        </p:nvSpPr>
        <p:spPr>
          <a:xfrm flipH="1" flipV="1">
            <a:off x="16780899" y="292042"/>
            <a:ext cx="1507101" cy="1969820"/>
          </a:xfrm>
          <a:custGeom>
            <a:avLst/>
            <a:gdLst/>
            <a:ahLst/>
            <a:cxnLst/>
            <a:rect l="l" t="t" r="r" b="b"/>
            <a:pathLst>
              <a:path w="1507101" h="1969820">
                <a:moveTo>
                  <a:pt x="1507101" y="1969820"/>
                </a:moveTo>
                <a:lnTo>
                  <a:pt x="0" y="1969820"/>
                </a:lnTo>
                <a:lnTo>
                  <a:pt x="0" y="0"/>
                </a:lnTo>
                <a:lnTo>
                  <a:pt x="1507101" y="0"/>
                </a:lnTo>
                <a:lnTo>
                  <a:pt x="1507101" y="1969820"/>
                </a:lnTo>
                <a:close/>
              </a:path>
            </a:pathLst>
          </a:custGeom>
          <a:blipFill>
            <a:blip r:embed="rId4"/>
            <a:stretch>
              <a:fillRect l="-321036" b="-144015"/>
            </a:stretch>
          </a:blipFill>
        </p:spPr>
      </p:sp>
      <p:sp>
        <p:nvSpPr>
          <p:cNvPr id="8" name="Freeform 8"/>
          <p:cNvSpPr/>
          <p:nvPr/>
        </p:nvSpPr>
        <p:spPr>
          <a:xfrm>
            <a:off x="8383173" y="292042"/>
            <a:ext cx="3280331" cy="3284437"/>
          </a:xfrm>
          <a:custGeom>
            <a:avLst/>
            <a:gdLst/>
            <a:ahLst/>
            <a:cxnLst/>
            <a:rect l="l" t="t" r="r" b="b"/>
            <a:pathLst>
              <a:path w="3280331" h="3284437">
                <a:moveTo>
                  <a:pt x="0" y="0"/>
                </a:moveTo>
                <a:lnTo>
                  <a:pt x="3280331" y="0"/>
                </a:lnTo>
                <a:lnTo>
                  <a:pt x="3280331" y="3284437"/>
                </a:lnTo>
                <a:lnTo>
                  <a:pt x="0" y="3284437"/>
                </a:lnTo>
                <a:lnTo>
                  <a:pt x="0" y="0"/>
                </a:lnTo>
                <a:close/>
              </a:path>
            </a:pathLst>
          </a:custGeom>
          <a:blipFill>
            <a:blip r:embed="rId5"/>
            <a:stretch>
              <a:fillRect/>
            </a:stretch>
          </a:blipFill>
        </p:spPr>
      </p:sp>
      <p:sp>
        <p:nvSpPr>
          <p:cNvPr id="9" name="Freeform 9"/>
          <p:cNvSpPr/>
          <p:nvPr/>
        </p:nvSpPr>
        <p:spPr>
          <a:xfrm>
            <a:off x="-274112" y="7003875"/>
            <a:ext cx="1302812" cy="2254425"/>
          </a:xfrm>
          <a:custGeom>
            <a:avLst/>
            <a:gdLst/>
            <a:ahLst/>
            <a:cxnLst/>
            <a:rect l="l" t="t" r="r" b="b"/>
            <a:pathLst>
              <a:path w="1302812" h="2254425">
                <a:moveTo>
                  <a:pt x="0" y="0"/>
                </a:moveTo>
                <a:lnTo>
                  <a:pt x="1302812" y="0"/>
                </a:lnTo>
                <a:lnTo>
                  <a:pt x="1302812" y="2254425"/>
                </a:lnTo>
                <a:lnTo>
                  <a:pt x="0" y="2254425"/>
                </a:lnTo>
                <a:lnTo>
                  <a:pt x="0" y="0"/>
                </a:lnTo>
                <a:close/>
              </a:path>
            </a:pathLst>
          </a:custGeom>
          <a:blipFill>
            <a:blip r:embed="rId6"/>
            <a:stretch>
              <a:fillRect l="-236784" t="-125652"/>
            </a:stretch>
          </a:blipFill>
        </p:spPr>
      </p:sp>
      <p:sp>
        <p:nvSpPr>
          <p:cNvPr id="10" name="Freeform 10"/>
          <p:cNvSpPr/>
          <p:nvPr/>
        </p:nvSpPr>
        <p:spPr>
          <a:xfrm>
            <a:off x="1115528" y="1276952"/>
            <a:ext cx="1572316" cy="1903977"/>
          </a:xfrm>
          <a:custGeom>
            <a:avLst/>
            <a:gdLst/>
            <a:ahLst/>
            <a:cxnLst/>
            <a:rect l="l" t="t" r="r" b="b"/>
            <a:pathLst>
              <a:path w="1572316" h="1903977">
                <a:moveTo>
                  <a:pt x="0" y="0"/>
                </a:moveTo>
                <a:lnTo>
                  <a:pt x="1572316" y="0"/>
                </a:lnTo>
                <a:lnTo>
                  <a:pt x="1572316" y="1903977"/>
                </a:lnTo>
                <a:lnTo>
                  <a:pt x="0" y="1903977"/>
                </a:lnTo>
                <a:lnTo>
                  <a:pt x="0" y="0"/>
                </a:lnTo>
                <a:close/>
              </a:path>
            </a:pathLst>
          </a:custGeom>
          <a:blipFill>
            <a:blip r:embed="rId7"/>
            <a:stretch>
              <a:fillRect/>
            </a:stretch>
          </a:blipFill>
        </p:spPr>
      </p:sp>
      <p:sp>
        <p:nvSpPr>
          <p:cNvPr id="11" name="TextBox 11"/>
          <p:cNvSpPr txBox="1"/>
          <p:nvPr/>
        </p:nvSpPr>
        <p:spPr>
          <a:xfrm>
            <a:off x="1901686" y="7511197"/>
            <a:ext cx="5737934" cy="895877"/>
          </a:xfrm>
          <a:prstGeom prst="rect">
            <a:avLst/>
          </a:prstGeom>
        </p:spPr>
        <p:txBody>
          <a:bodyPr lIns="0" tIns="0" rIns="0" bIns="0" rtlCol="0" anchor="t">
            <a:spAutoFit/>
          </a:bodyPr>
          <a:lstStyle/>
          <a:p>
            <a:pPr>
              <a:lnSpc>
                <a:spcPts val="3645"/>
              </a:lnSpc>
            </a:pPr>
            <a:r>
              <a:rPr lang="en-US" sz="2604">
                <a:solidFill>
                  <a:srgbClr val="FFFFFF"/>
                </a:solidFill>
                <a:latin typeface="Montserrat Classic"/>
              </a:rPr>
              <a:t>Liam Bopanna M M - 210962178</a:t>
            </a:r>
          </a:p>
          <a:p>
            <a:pPr>
              <a:lnSpc>
                <a:spcPts val="3645"/>
              </a:lnSpc>
            </a:pPr>
            <a:r>
              <a:rPr lang="en-US" sz="2604">
                <a:solidFill>
                  <a:srgbClr val="FFFFFF"/>
                </a:solidFill>
                <a:latin typeface="Montserrat Classic"/>
              </a:rPr>
              <a:t>Pranay Jaju - 210962146</a:t>
            </a:r>
          </a:p>
        </p:txBody>
      </p:sp>
      <p:sp>
        <p:nvSpPr>
          <p:cNvPr id="12" name="TextBox 12"/>
          <p:cNvSpPr txBox="1"/>
          <p:nvPr/>
        </p:nvSpPr>
        <p:spPr>
          <a:xfrm>
            <a:off x="1700171" y="3333116"/>
            <a:ext cx="7764436" cy="4081780"/>
          </a:xfrm>
          <a:prstGeom prst="rect">
            <a:avLst/>
          </a:prstGeom>
        </p:spPr>
        <p:txBody>
          <a:bodyPr lIns="0" tIns="0" rIns="0" bIns="0" rtlCol="0" anchor="t">
            <a:spAutoFit/>
          </a:bodyPr>
          <a:lstStyle/>
          <a:p>
            <a:pPr>
              <a:lnSpc>
                <a:spcPts val="8120"/>
              </a:lnSpc>
            </a:pPr>
            <a:r>
              <a:rPr lang="en-US" sz="5800">
                <a:solidFill>
                  <a:srgbClr val="FFFFFF"/>
                </a:solidFill>
                <a:latin typeface="Montserrat Classic Bold"/>
              </a:rPr>
              <a:t>DEEP LEARNING LAB PROJECT PRESENTATION</a:t>
            </a:r>
          </a:p>
          <a:p>
            <a:pPr marL="0" lvl="0" indent="0" algn="l">
              <a:lnSpc>
                <a:spcPts val="8120"/>
              </a:lnSpc>
            </a:pPr>
            <a:endParaRPr lang="en-US" sz="5800">
              <a:solidFill>
                <a:srgbClr val="FFFFFF"/>
              </a:solidFill>
              <a:latin typeface="Montserrat Classic Bold"/>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flipH="1" flipV="1">
            <a:off x="16780899" y="292042"/>
            <a:ext cx="1507101" cy="1969820"/>
          </a:xfrm>
          <a:custGeom>
            <a:avLst/>
            <a:gdLst/>
            <a:ahLst/>
            <a:cxnLst/>
            <a:rect l="l" t="t" r="r" b="b"/>
            <a:pathLst>
              <a:path w="1507101" h="1969820">
                <a:moveTo>
                  <a:pt x="1507101" y="1969820"/>
                </a:moveTo>
                <a:lnTo>
                  <a:pt x="0" y="1969820"/>
                </a:lnTo>
                <a:lnTo>
                  <a:pt x="0" y="0"/>
                </a:lnTo>
                <a:lnTo>
                  <a:pt x="1507101" y="0"/>
                </a:lnTo>
                <a:lnTo>
                  <a:pt x="1507101" y="1969820"/>
                </a:lnTo>
                <a:close/>
              </a:path>
            </a:pathLst>
          </a:custGeom>
          <a:blipFill>
            <a:blip r:embed="rId3"/>
            <a:stretch>
              <a:fillRect l="-321036" b="-144015"/>
            </a:stretch>
          </a:blipFill>
        </p:spPr>
      </p:sp>
      <p:grpSp>
        <p:nvGrpSpPr>
          <p:cNvPr id="4" name="Group 4"/>
          <p:cNvGrpSpPr/>
          <p:nvPr/>
        </p:nvGrpSpPr>
        <p:grpSpPr>
          <a:xfrm>
            <a:off x="472588" y="543248"/>
            <a:ext cx="1467408" cy="146740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6" name="TextBox 6"/>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2</a:t>
              </a:r>
            </a:p>
          </p:txBody>
        </p:sp>
      </p:grpSp>
      <p:grpSp>
        <p:nvGrpSpPr>
          <p:cNvPr id="7" name="Group 7"/>
          <p:cNvGrpSpPr/>
          <p:nvPr/>
        </p:nvGrpSpPr>
        <p:grpSpPr>
          <a:xfrm>
            <a:off x="2375269" y="543248"/>
            <a:ext cx="14405630" cy="1366538"/>
            <a:chOff x="0" y="-57931"/>
            <a:chExt cx="3794075" cy="359911"/>
          </a:xfrm>
        </p:grpSpPr>
        <p:sp>
          <p:nvSpPr>
            <p:cNvPr id="8" name="Freeform 8"/>
            <p:cNvSpPr/>
            <p:nvPr/>
          </p:nvSpPr>
          <p:spPr>
            <a:xfrm>
              <a:off x="0" y="0"/>
              <a:ext cx="3794075" cy="301980"/>
            </a:xfrm>
            <a:custGeom>
              <a:avLst/>
              <a:gdLst/>
              <a:ahLst/>
              <a:cxnLst/>
              <a:rect l="l" t="t" r="r" b="b"/>
              <a:pathLst>
                <a:path w="3794075" h="301980">
                  <a:moveTo>
                    <a:pt x="31708" y="0"/>
                  </a:moveTo>
                  <a:lnTo>
                    <a:pt x="3762367" y="0"/>
                  </a:lnTo>
                  <a:cubicBezTo>
                    <a:pt x="3770777" y="0"/>
                    <a:pt x="3778842" y="3341"/>
                    <a:pt x="3784788" y="9287"/>
                  </a:cubicBezTo>
                  <a:cubicBezTo>
                    <a:pt x="3790735" y="15233"/>
                    <a:pt x="3794075" y="23298"/>
                    <a:pt x="3794075" y="31708"/>
                  </a:cubicBezTo>
                  <a:lnTo>
                    <a:pt x="3794075" y="270272"/>
                  </a:lnTo>
                  <a:cubicBezTo>
                    <a:pt x="3794075" y="278682"/>
                    <a:pt x="3790735" y="286747"/>
                    <a:pt x="3784788" y="292693"/>
                  </a:cubicBezTo>
                  <a:cubicBezTo>
                    <a:pt x="3778842" y="298640"/>
                    <a:pt x="3770777" y="301980"/>
                    <a:pt x="3762367" y="301980"/>
                  </a:cubicBezTo>
                  <a:lnTo>
                    <a:pt x="31708" y="301980"/>
                  </a:lnTo>
                  <a:cubicBezTo>
                    <a:pt x="23298" y="301980"/>
                    <a:pt x="15233" y="298640"/>
                    <a:pt x="9287" y="292693"/>
                  </a:cubicBezTo>
                  <a:cubicBezTo>
                    <a:pt x="3341" y="286747"/>
                    <a:pt x="0" y="278682"/>
                    <a:pt x="0" y="270272"/>
                  </a:cubicBezTo>
                  <a:lnTo>
                    <a:pt x="0" y="31708"/>
                  </a:lnTo>
                  <a:cubicBezTo>
                    <a:pt x="0" y="23298"/>
                    <a:pt x="3341" y="15233"/>
                    <a:pt x="9287" y="9287"/>
                  </a:cubicBezTo>
                  <a:cubicBezTo>
                    <a:pt x="15233" y="3341"/>
                    <a:pt x="23298" y="0"/>
                    <a:pt x="31708"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9" name="TextBox 9"/>
            <p:cNvSpPr txBox="1"/>
            <p:nvPr/>
          </p:nvSpPr>
          <p:spPr>
            <a:xfrm>
              <a:off x="0" y="-57931"/>
              <a:ext cx="3794075" cy="359911"/>
            </a:xfrm>
            <a:prstGeom prst="rect">
              <a:avLst/>
            </a:prstGeom>
          </p:spPr>
          <p:txBody>
            <a:bodyPr lIns="50800" tIns="50800" rIns="50800" bIns="50800" rtlCol="0" anchor="ctr"/>
            <a:lstStyle/>
            <a:p>
              <a:pPr algn="ctr">
                <a:lnSpc>
                  <a:spcPts val="7776"/>
                </a:lnSpc>
              </a:pPr>
              <a:r>
                <a:rPr lang="en-US" sz="4800" b="1" dirty="0">
                  <a:solidFill>
                    <a:srgbClr val="FFFFFF"/>
                  </a:solidFill>
                  <a:latin typeface="Montserrat"/>
                </a:rPr>
                <a:t>Data Preprocessing and Augmentation</a:t>
              </a:r>
            </a:p>
          </p:txBody>
        </p:sp>
      </p:grpSp>
      <p:grpSp>
        <p:nvGrpSpPr>
          <p:cNvPr id="10" name="Group 10"/>
          <p:cNvGrpSpPr/>
          <p:nvPr/>
        </p:nvGrpSpPr>
        <p:grpSpPr>
          <a:xfrm>
            <a:off x="1684693" y="2151871"/>
            <a:ext cx="15574607" cy="7394504"/>
            <a:chOff x="0" y="0"/>
            <a:chExt cx="4356178" cy="2068224"/>
          </a:xfrm>
        </p:grpSpPr>
        <p:sp>
          <p:nvSpPr>
            <p:cNvPr id="11" name="Freeform 11"/>
            <p:cNvSpPr/>
            <p:nvPr/>
          </p:nvSpPr>
          <p:spPr>
            <a:xfrm>
              <a:off x="0" y="0"/>
              <a:ext cx="4356178" cy="2068224"/>
            </a:xfrm>
            <a:custGeom>
              <a:avLst/>
              <a:gdLst/>
              <a:ahLst/>
              <a:cxnLst/>
              <a:rect l="l" t="t" r="r" b="b"/>
              <a:pathLst>
                <a:path w="4356178" h="2068224">
                  <a:moveTo>
                    <a:pt x="29328" y="0"/>
                  </a:moveTo>
                  <a:lnTo>
                    <a:pt x="4326850" y="0"/>
                  </a:lnTo>
                  <a:cubicBezTo>
                    <a:pt x="4343048" y="0"/>
                    <a:pt x="4356178" y="13131"/>
                    <a:pt x="4356178" y="29328"/>
                  </a:cubicBezTo>
                  <a:lnTo>
                    <a:pt x="4356178" y="2038896"/>
                  </a:lnTo>
                  <a:cubicBezTo>
                    <a:pt x="4356178" y="2055093"/>
                    <a:pt x="4343048" y="2068224"/>
                    <a:pt x="4326850" y="2068224"/>
                  </a:cubicBezTo>
                  <a:lnTo>
                    <a:pt x="29328" y="2068224"/>
                  </a:lnTo>
                  <a:cubicBezTo>
                    <a:pt x="21550" y="2068224"/>
                    <a:pt x="14090" y="2065134"/>
                    <a:pt x="8590" y="2059634"/>
                  </a:cubicBezTo>
                  <a:cubicBezTo>
                    <a:pt x="3090" y="2054134"/>
                    <a:pt x="0" y="2046674"/>
                    <a:pt x="0" y="2038896"/>
                  </a:cubicBezTo>
                  <a:lnTo>
                    <a:pt x="0" y="29328"/>
                  </a:lnTo>
                  <a:cubicBezTo>
                    <a:pt x="0" y="13131"/>
                    <a:pt x="13131" y="0"/>
                    <a:pt x="29328"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2" name="TextBox 12"/>
            <p:cNvSpPr txBox="1"/>
            <p:nvPr/>
          </p:nvSpPr>
          <p:spPr>
            <a:xfrm>
              <a:off x="0" y="-95250"/>
              <a:ext cx="4356178" cy="2163474"/>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13" name="Freeform 13"/>
          <p:cNvSpPr/>
          <p:nvPr/>
        </p:nvSpPr>
        <p:spPr>
          <a:xfrm>
            <a:off x="16217669" y="8655434"/>
            <a:ext cx="4635925" cy="3859407"/>
          </a:xfrm>
          <a:custGeom>
            <a:avLst/>
            <a:gdLst/>
            <a:ahLst/>
            <a:cxnLst/>
            <a:rect l="l" t="t" r="r" b="b"/>
            <a:pathLst>
              <a:path w="4635925" h="3859407">
                <a:moveTo>
                  <a:pt x="0" y="0"/>
                </a:moveTo>
                <a:lnTo>
                  <a:pt x="4635925" y="0"/>
                </a:lnTo>
                <a:lnTo>
                  <a:pt x="4635925" y="3859407"/>
                </a:lnTo>
                <a:lnTo>
                  <a:pt x="0" y="3859407"/>
                </a:lnTo>
                <a:lnTo>
                  <a:pt x="0" y="0"/>
                </a:lnTo>
                <a:close/>
              </a:path>
            </a:pathLst>
          </a:custGeom>
          <a:blipFill>
            <a:blip r:embed="rId4"/>
            <a:stretch>
              <a:fillRect/>
            </a:stretch>
          </a:blipFill>
        </p:spPr>
      </p:sp>
      <p:sp>
        <p:nvSpPr>
          <p:cNvPr id="14" name="Freeform 14"/>
          <p:cNvSpPr/>
          <p:nvPr/>
        </p:nvSpPr>
        <p:spPr>
          <a:xfrm>
            <a:off x="11877885" y="2906390"/>
            <a:ext cx="4903014" cy="4752441"/>
          </a:xfrm>
          <a:custGeom>
            <a:avLst/>
            <a:gdLst/>
            <a:ahLst/>
            <a:cxnLst/>
            <a:rect l="l" t="t" r="r" b="b"/>
            <a:pathLst>
              <a:path w="4903014" h="4752441">
                <a:moveTo>
                  <a:pt x="0" y="0"/>
                </a:moveTo>
                <a:lnTo>
                  <a:pt x="4903014" y="0"/>
                </a:lnTo>
                <a:lnTo>
                  <a:pt x="4903014" y="4752441"/>
                </a:lnTo>
                <a:lnTo>
                  <a:pt x="0" y="4752441"/>
                </a:lnTo>
                <a:lnTo>
                  <a:pt x="0" y="0"/>
                </a:lnTo>
                <a:close/>
              </a:path>
            </a:pathLst>
          </a:custGeom>
          <a:blipFill>
            <a:blip r:embed="rId5"/>
            <a:stretch>
              <a:fillRect/>
            </a:stretch>
          </a:blipFill>
        </p:spPr>
      </p:sp>
      <p:sp>
        <p:nvSpPr>
          <p:cNvPr id="15" name="TextBox 15"/>
          <p:cNvSpPr txBox="1"/>
          <p:nvPr/>
        </p:nvSpPr>
        <p:spPr>
          <a:xfrm>
            <a:off x="1997146" y="2328181"/>
            <a:ext cx="9608586" cy="7218193"/>
          </a:xfrm>
          <a:prstGeom prst="rect">
            <a:avLst/>
          </a:prstGeom>
        </p:spPr>
        <p:txBody>
          <a:bodyPr lIns="0" tIns="0" rIns="0" bIns="0" rtlCol="0" anchor="t">
            <a:spAutoFit/>
          </a:bodyPr>
          <a:lstStyle/>
          <a:p>
            <a:pPr>
              <a:lnSpc>
                <a:spcPts val="3025"/>
              </a:lnSpc>
            </a:pPr>
            <a:r>
              <a:rPr lang="en-US" sz="2072">
                <a:solidFill>
                  <a:srgbClr val="FFFFFF"/>
                </a:solidFill>
                <a:latin typeface="Canva Sans Bold"/>
              </a:rPr>
              <a:t>Model Architecture: </a:t>
            </a:r>
          </a:p>
          <a:p>
            <a:pPr marL="447438" lvl="1" indent="-223719" algn="just">
              <a:lnSpc>
                <a:spcPts val="3025"/>
              </a:lnSpc>
              <a:buFont typeface="Arial"/>
              <a:buChar char="•"/>
            </a:pPr>
            <a:r>
              <a:rPr lang="en-US" sz="2072">
                <a:solidFill>
                  <a:srgbClr val="FFFFFF"/>
                </a:solidFill>
                <a:latin typeface="Canva Sans"/>
              </a:rPr>
              <a:t>input size : 6</a:t>
            </a:r>
          </a:p>
          <a:p>
            <a:pPr marL="447438" lvl="1" indent="-223719" algn="just">
              <a:lnSpc>
                <a:spcPts val="3025"/>
              </a:lnSpc>
              <a:buFont typeface="Arial"/>
              <a:buChar char="•"/>
            </a:pPr>
            <a:r>
              <a:rPr lang="en-US" sz="2072">
                <a:solidFill>
                  <a:srgbClr val="FFFFFF"/>
                </a:solidFill>
                <a:latin typeface="Canva Sans"/>
              </a:rPr>
              <a:t>hidden layer :  3</a:t>
            </a:r>
          </a:p>
          <a:p>
            <a:pPr marL="447438" lvl="1" indent="-223719" algn="just">
              <a:lnSpc>
                <a:spcPts val="3025"/>
              </a:lnSpc>
              <a:buFont typeface="Arial"/>
              <a:buChar char="•"/>
            </a:pPr>
            <a:r>
              <a:rPr lang="en-US" sz="2072">
                <a:solidFill>
                  <a:srgbClr val="FFFFFF"/>
                </a:solidFill>
                <a:latin typeface="Canva Sans"/>
              </a:rPr>
              <a:t>hidden size : 400</a:t>
            </a:r>
          </a:p>
          <a:p>
            <a:pPr marL="447438" lvl="1" indent="-223719" algn="just">
              <a:lnSpc>
                <a:spcPts val="3025"/>
              </a:lnSpc>
              <a:buFont typeface="Arial"/>
              <a:buChar char="•"/>
            </a:pPr>
            <a:r>
              <a:rPr lang="en-US" sz="2072">
                <a:solidFill>
                  <a:srgbClr val="FFFFFF"/>
                </a:solidFill>
                <a:latin typeface="Canva Sans"/>
              </a:rPr>
              <a:t>Latent space size : 10</a:t>
            </a:r>
          </a:p>
          <a:p>
            <a:pPr algn="just">
              <a:lnSpc>
                <a:spcPts val="3025"/>
              </a:lnSpc>
            </a:pPr>
            <a:endParaRPr lang="en-US" sz="2072">
              <a:solidFill>
                <a:srgbClr val="FFFFFF"/>
              </a:solidFill>
              <a:latin typeface="Canva Sans"/>
            </a:endParaRPr>
          </a:p>
          <a:p>
            <a:pPr algn="just">
              <a:lnSpc>
                <a:spcPts val="3025"/>
              </a:lnSpc>
            </a:pPr>
            <a:r>
              <a:rPr lang="en-US" sz="2072">
                <a:solidFill>
                  <a:srgbClr val="FFFFFF"/>
                </a:solidFill>
                <a:latin typeface="Canva Sans Bold"/>
              </a:rPr>
              <a:t>Variational Autoencoders Training:</a:t>
            </a:r>
          </a:p>
          <a:p>
            <a:pPr>
              <a:lnSpc>
                <a:spcPts val="3025"/>
              </a:lnSpc>
            </a:pPr>
            <a:r>
              <a:rPr lang="en-US" sz="2072">
                <a:solidFill>
                  <a:srgbClr val="FFFFFF"/>
                </a:solidFill>
                <a:latin typeface="Canva Sans"/>
              </a:rPr>
              <a:t>During training, the code processes each batch of data in the training loader. For every batch a forward pass through the model generates </a:t>
            </a:r>
            <a:r>
              <a:rPr lang="en-US" sz="2072">
                <a:solidFill>
                  <a:srgbClr val="FFFFFF"/>
                </a:solidFill>
                <a:latin typeface="Canva Sans Bold"/>
              </a:rPr>
              <a:t>the output, latent space, mean, and log variance</a:t>
            </a:r>
            <a:r>
              <a:rPr lang="en-US" sz="2072">
                <a:solidFill>
                  <a:srgbClr val="FFFFFF"/>
                </a:solidFill>
                <a:latin typeface="Canva Sans"/>
              </a:rPr>
              <a:t>. The </a:t>
            </a:r>
            <a:r>
              <a:rPr lang="en-US" sz="2072">
                <a:solidFill>
                  <a:srgbClr val="FFFFFF"/>
                </a:solidFill>
                <a:latin typeface="Canva Sans Bold"/>
              </a:rPr>
              <a:t>KL divergence</a:t>
            </a:r>
            <a:r>
              <a:rPr lang="en-US" sz="2072">
                <a:solidFill>
                  <a:srgbClr val="FFFFFF"/>
                </a:solidFill>
                <a:latin typeface="Canva Sans"/>
              </a:rPr>
              <a:t> loss is computed using the mean and log variance of the latent space, along with the</a:t>
            </a:r>
            <a:r>
              <a:rPr lang="en-US" sz="2072">
                <a:solidFill>
                  <a:srgbClr val="FFFFFF"/>
                </a:solidFill>
                <a:latin typeface="Canva Sans Bold"/>
              </a:rPr>
              <a:t> binary cross-entropy loss between the output and the original input</a:t>
            </a:r>
            <a:r>
              <a:rPr lang="en-US" sz="2072">
                <a:solidFill>
                  <a:srgbClr val="FFFFFF"/>
                </a:solidFill>
                <a:latin typeface="Canva Sans"/>
              </a:rPr>
              <a:t>. Backpropagation is then performed updating the model parameters using the optimizer.</a:t>
            </a:r>
          </a:p>
          <a:p>
            <a:pPr>
              <a:lnSpc>
                <a:spcPts val="3025"/>
              </a:lnSpc>
            </a:pPr>
            <a:r>
              <a:rPr lang="en-US" sz="2072">
                <a:solidFill>
                  <a:srgbClr val="FFFFFF"/>
                </a:solidFill>
                <a:latin typeface="Canva Sans"/>
              </a:rPr>
              <a:t>KL divergence (Kullback-Leibler divergence), is a measure of how one probability distribution diverges from a second, expected probability distribution. It's used to quantify the difference between two probability distributions.</a:t>
            </a:r>
          </a:p>
          <a:p>
            <a:pPr>
              <a:lnSpc>
                <a:spcPts val="3025"/>
              </a:lnSpc>
            </a:pPr>
            <a:r>
              <a:rPr lang="en-US" sz="2072">
                <a:solidFill>
                  <a:srgbClr val="FFFFFF"/>
                </a:solidFill>
                <a:latin typeface="Canva Sans Bold"/>
              </a:rPr>
              <a:t> </a:t>
            </a:r>
          </a:p>
        </p:txBody>
      </p:sp>
      <p:sp>
        <p:nvSpPr>
          <p:cNvPr id="16" name="TextBox 16"/>
          <p:cNvSpPr txBox="1"/>
          <p:nvPr/>
        </p:nvSpPr>
        <p:spPr>
          <a:xfrm>
            <a:off x="12311219" y="2495546"/>
            <a:ext cx="3849180" cy="410844"/>
          </a:xfrm>
          <a:prstGeom prst="rect">
            <a:avLst/>
          </a:prstGeom>
        </p:spPr>
        <p:txBody>
          <a:bodyPr lIns="0" tIns="0" rIns="0" bIns="0" rtlCol="0" anchor="t">
            <a:spAutoFit/>
          </a:bodyPr>
          <a:lstStyle/>
          <a:p>
            <a:pPr algn="ctr">
              <a:lnSpc>
                <a:spcPts val="3080"/>
              </a:lnSpc>
            </a:pPr>
            <a:r>
              <a:rPr lang="en-US" sz="2200">
                <a:solidFill>
                  <a:srgbClr val="FFFFFF"/>
                </a:solidFill>
                <a:latin typeface="Codec Pro"/>
              </a:rPr>
              <a:t>Training loss vs epoch</a:t>
            </a:r>
          </a:p>
        </p:txBody>
      </p:sp>
      <p:sp>
        <p:nvSpPr>
          <p:cNvPr id="17" name="TextBox 17"/>
          <p:cNvSpPr txBox="1"/>
          <p:nvPr/>
        </p:nvSpPr>
        <p:spPr>
          <a:xfrm>
            <a:off x="12052058" y="8234430"/>
            <a:ext cx="4554667" cy="765809"/>
          </a:xfrm>
          <a:prstGeom prst="rect">
            <a:avLst/>
          </a:prstGeom>
        </p:spPr>
        <p:txBody>
          <a:bodyPr lIns="0" tIns="0" rIns="0" bIns="0" rtlCol="0" anchor="t">
            <a:spAutoFit/>
          </a:bodyPr>
          <a:lstStyle/>
          <a:p>
            <a:pPr algn="ctr">
              <a:lnSpc>
                <a:spcPts val="2940"/>
              </a:lnSpc>
            </a:pPr>
            <a:r>
              <a:rPr lang="en-US" sz="2100">
                <a:solidFill>
                  <a:srgbClr val="FFFFFF"/>
                </a:solidFill>
                <a:latin typeface="Codec Pro Bold"/>
              </a:rPr>
              <a:t>kl_divergence = 0.5* torch.sum(-1 - logVar + mu.pow(2) + logVar.exp())</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4520963" y="6680175"/>
            <a:ext cx="4635925" cy="3859407"/>
          </a:xfrm>
          <a:custGeom>
            <a:avLst/>
            <a:gdLst/>
            <a:ahLst/>
            <a:cxnLst/>
            <a:rect l="l" t="t" r="r" b="b"/>
            <a:pathLst>
              <a:path w="4635925" h="3859407">
                <a:moveTo>
                  <a:pt x="0" y="0"/>
                </a:moveTo>
                <a:lnTo>
                  <a:pt x="4635925" y="0"/>
                </a:lnTo>
                <a:lnTo>
                  <a:pt x="4635925" y="3859407"/>
                </a:lnTo>
                <a:lnTo>
                  <a:pt x="0" y="3859407"/>
                </a:lnTo>
                <a:lnTo>
                  <a:pt x="0" y="0"/>
                </a:lnTo>
                <a:close/>
              </a:path>
            </a:pathLst>
          </a:custGeom>
          <a:blipFill>
            <a:blip r:embed="rId3"/>
            <a:stretch>
              <a:fillRect/>
            </a:stretch>
          </a:blipFill>
        </p:spPr>
      </p:sp>
      <p:sp>
        <p:nvSpPr>
          <p:cNvPr id="4" name="Freeform 4"/>
          <p:cNvSpPr/>
          <p:nvPr/>
        </p:nvSpPr>
        <p:spPr>
          <a:xfrm flipH="1" flipV="1">
            <a:off x="16780899" y="292042"/>
            <a:ext cx="1507101" cy="1969820"/>
          </a:xfrm>
          <a:custGeom>
            <a:avLst/>
            <a:gdLst/>
            <a:ahLst/>
            <a:cxnLst/>
            <a:rect l="l" t="t" r="r" b="b"/>
            <a:pathLst>
              <a:path w="1507101" h="1969820">
                <a:moveTo>
                  <a:pt x="1507101" y="1969820"/>
                </a:moveTo>
                <a:lnTo>
                  <a:pt x="0" y="1969820"/>
                </a:lnTo>
                <a:lnTo>
                  <a:pt x="0" y="0"/>
                </a:lnTo>
                <a:lnTo>
                  <a:pt x="1507101" y="0"/>
                </a:lnTo>
                <a:lnTo>
                  <a:pt x="1507101" y="1969820"/>
                </a:lnTo>
                <a:close/>
              </a:path>
            </a:pathLst>
          </a:custGeom>
          <a:blipFill>
            <a:blip r:embed="rId4"/>
            <a:stretch>
              <a:fillRect l="-321036" b="-144015"/>
            </a:stretch>
          </a:blipFill>
        </p:spPr>
      </p:sp>
      <p:grpSp>
        <p:nvGrpSpPr>
          <p:cNvPr id="5" name="Group 5"/>
          <p:cNvGrpSpPr/>
          <p:nvPr/>
        </p:nvGrpSpPr>
        <p:grpSpPr>
          <a:xfrm>
            <a:off x="6374597" y="1028700"/>
            <a:ext cx="1467408" cy="146740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7" name="TextBox 7"/>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2</a:t>
              </a:r>
            </a:p>
          </p:txBody>
        </p:sp>
      </p:grpSp>
      <p:grpSp>
        <p:nvGrpSpPr>
          <p:cNvPr id="8" name="Group 8"/>
          <p:cNvGrpSpPr/>
          <p:nvPr/>
        </p:nvGrpSpPr>
        <p:grpSpPr>
          <a:xfrm>
            <a:off x="9354443" y="2201841"/>
            <a:ext cx="3654083" cy="7394504"/>
            <a:chOff x="0" y="0"/>
            <a:chExt cx="1022038" cy="2068224"/>
          </a:xfrm>
        </p:grpSpPr>
        <p:sp>
          <p:nvSpPr>
            <p:cNvPr id="9" name="Freeform 9"/>
            <p:cNvSpPr/>
            <p:nvPr/>
          </p:nvSpPr>
          <p:spPr>
            <a:xfrm>
              <a:off x="0" y="0"/>
              <a:ext cx="1022038" cy="2068224"/>
            </a:xfrm>
            <a:custGeom>
              <a:avLst/>
              <a:gdLst/>
              <a:ahLst/>
              <a:cxnLst/>
              <a:rect l="l" t="t" r="r" b="b"/>
              <a:pathLst>
                <a:path w="1022038" h="2068224">
                  <a:moveTo>
                    <a:pt x="125004" y="0"/>
                  </a:moveTo>
                  <a:lnTo>
                    <a:pt x="897034" y="0"/>
                  </a:lnTo>
                  <a:cubicBezTo>
                    <a:pt x="930187" y="0"/>
                    <a:pt x="961982" y="13170"/>
                    <a:pt x="985425" y="36613"/>
                  </a:cubicBezTo>
                  <a:cubicBezTo>
                    <a:pt x="1008868" y="60055"/>
                    <a:pt x="1022038" y="91851"/>
                    <a:pt x="1022038" y="125004"/>
                  </a:cubicBezTo>
                  <a:lnTo>
                    <a:pt x="1022038" y="1943220"/>
                  </a:lnTo>
                  <a:cubicBezTo>
                    <a:pt x="1022038" y="1976373"/>
                    <a:pt x="1008868" y="2008169"/>
                    <a:pt x="985425" y="2031611"/>
                  </a:cubicBezTo>
                  <a:cubicBezTo>
                    <a:pt x="961982" y="2055054"/>
                    <a:pt x="930187" y="2068224"/>
                    <a:pt x="897034" y="2068224"/>
                  </a:cubicBezTo>
                  <a:lnTo>
                    <a:pt x="125004" y="2068224"/>
                  </a:lnTo>
                  <a:cubicBezTo>
                    <a:pt x="91851" y="2068224"/>
                    <a:pt x="60055" y="2055054"/>
                    <a:pt x="36613" y="2031611"/>
                  </a:cubicBezTo>
                  <a:cubicBezTo>
                    <a:pt x="13170" y="2008169"/>
                    <a:pt x="0" y="1976373"/>
                    <a:pt x="0" y="1943220"/>
                  </a:cubicBezTo>
                  <a:lnTo>
                    <a:pt x="0" y="125004"/>
                  </a:lnTo>
                  <a:cubicBezTo>
                    <a:pt x="0" y="91851"/>
                    <a:pt x="13170" y="60055"/>
                    <a:pt x="36613" y="36613"/>
                  </a:cubicBezTo>
                  <a:cubicBezTo>
                    <a:pt x="60055" y="13170"/>
                    <a:pt x="91851" y="0"/>
                    <a:pt x="125004"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0" name="TextBox 10"/>
            <p:cNvSpPr txBox="1"/>
            <p:nvPr/>
          </p:nvSpPr>
          <p:spPr>
            <a:xfrm>
              <a:off x="0" y="-95250"/>
              <a:ext cx="1022038" cy="2163474"/>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11" name="Group 11"/>
          <p:cNvGrpSpPr/>
          <p:nvPr/>
        </p:nvGrpSpPr>
        <p:grpSpPr>
          <a:xfrm>
            <a:off x="5281260" y="2193070"/>
            <a:ext cx="3654083" cy="1380298"/>
            <a:chOff x="0" y="0"/>
            <a:chExt cx="962392" cy="363535"/>
          </a:xfrm>
        </p:grpSpPr>
        <p:sp>
          <p:nvSpPr>
            <p:cNvPr id="12" name="Freeform 12"/>
            <p:cNvSpPr/>
            <p:nvPr/>
          </p:nvSpPr>
          <p:spPr>
            <a:xfrm>
              <a:off x="0" y="0"/>
              <a:ext cx="962392" cy="363535"/>
            </a:xfrm>
            <a:custGeom>
              <a:avLst/>
              <a:gdLst/>
              <a:ahLst/>
              <a:cxnLst/>
              <a:rect l="l" t="t" r="r" b="b"/>
              <a:pathLst>
                <a:path w="962392" h="363535">
                  <a:moveTo>
                    <a:pt x="125004" y="0"/>
                  </a:moveTo>
                  <a:lnTo>
                    <a:pt x="837389" y="0"/>
                  </a:lnTo>
                  <a:cubicBezTo>
                    <a:pt x="870542" y="0"/>
                    <a:pt x="902337" y="13170"/>
                    <a:pt x="925779" y="36613"/>
                  </a:cubicBezTo>
                  <a:cubicBezTo>
                    <a:pt x="949222" y="60055"/>
                    <a:pt x="962392" y="91851"/>
                    <a:pt x="962392" y="125004"/>
                  </a:cubicBezTo>
                  <a:lnTo>
                    <a:pt x="962392" y="238532"/>
                  </a:lnTo>
                  <a:cubicBezTo>
                    <a:pt x="962392" y="271685"/>
                    <a:pt x="949222" y="303480"/>
                    <a:pt x="925779" y="326922"/>
                  </a:cubicBezTo>
                  <a:cubicBezTo>
                    <a:pt x="902337" y="350365"/>
                    <a:pt x="870542" y="363535"/>
                    <a:pt x="837389" y="363535"/>
                  </a:cubicBezTo>
                  <a:lnTo>
                    <a:pt x="125004" y="363535"/>
                  </a:lnTo>
                  <a:cubicBezTo>
                    <a:pt x="91851" y="363535"/>
                    <a:pt x="60055" y="350365"/>
                    <a:pt x="36613" y="326922"/>
                  </a:cubicBezTo>
                  <a:cubicBezTo>
                    <a:pt x="13170" y="303480"/>
                    <a:pt x="0" y="271685"/>
                    <a:pt x="0" y="238532"/>
                  </a:cubicBezTo>
                  <a:lnTo>
                    <a:pt x="0" y="125004"/>
                  </a:lnTo>
                  <a:cubicBezTo>
                    <a:pt x="0" y="91851"/>
                    <a:pt x="13170" y="60055"/>
                    <a:pt x="36613" y="36613"/>
                  </a:cubicBezTo>
                  <a:cubicBezTo>
                    <a:pt x="60055" y="13170"/>
                    <a:pt x="91851" y="0"/>
                    <a:pt x="125004"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13" name="TextBox 13"/>
            <p:cNvSpPr txBox="1"/>
            <p:nvPr/>
          </p:nvSpPr>
          <p:spPr>
            <a:xfrm>
              <a:off x="0" y="-85725"/>
              <a:ext cx="962392" cy="449260"/>
            </a:xfrm>
            <a:prstGeom prst="rect">
              <a:avLst/>
            </a:prstGeom>
          </p:spPr>
          <p:txBody>
            <a:bodyPr lIns="50800" tIns="50800" rIns="50800" bIns="50800" rtlCol="0" anchor="ctr"/>
            <a:lstStyle/>
            <a:p>
              <a:pPr algn="ctr">
                <a:lnSpc>
                  <a:spcPts val="3220"/>
                </a:lnSpc>
              </a:pPr>
              <a:r>
                <a:rPr lang="en-US" sz="1988">
                  <a:solidFill>
                    <a:srgbClr val="FFFFFF"/>
                  </a:solidFill>
                  <a:latin typeface="Montserrat"/>
                </a:rPr>
                <a:t>Data Preprocessing and Augmentation</a:t>
              </a:r>
            </a:p>
          </p:txBody>
        </p:sp>
      </p:grpSp>
      <p:grpSp>
        <p:nvGrpSpPr>
          <p:cNvPr id="14" name="Group 14"/>
          <p:cNvGrpSpPr/>
          <p:nvPr/>
        </p:nvGrpSpPr>
        <p:grpSpPr>
          <a:xfrm>
            <a:off x="10447780" y="1037470"/>
            <a:ext cx="1467408" cy="146740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16" name="TextBox 16"/>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3</a:t>
              </a:r>
            </a:p>
          </p:txBody>
        </p:sp>
      </p:grpSp>
      <p:grpSp>
        <p:nvGrpSpPr>
          <p:cNvPr id="17" name="Group 17"/>
          <p:cNvGrpSpPr/>
          <p:nvPr/>
        </p:nvGrpSpPr>
        <p:grpSpPr>
          <a:xfrm>
            <a:off x="9354443" y="2201841"/>
            <a:ext cx="3654083" cy="1027494"/>
            <a:chOff x="0" y="0"/>
            <a:chExt cx="962392" cy="270616"/>
          </a:xfrm>
        </p:grpSpPr>
        <p:sp>
          <p:nvSpPr>
            <p:cNvPr id="18" name="Freeform 18"/>
            <p:cNvSpPr/>
            <p:nvPr/>
          </p:nvSpPr>
          <p:spPr>
            <a:xfrm>
              <a:off x="0" y="0"/>
              <a:ext cx="962392" cy="270616"/>
            </a:xfrm>
            <a:custGeom>
              <a:avLst/>
              <a:gdLst/>
              <a:ahLst/>
              <a:cxnLst/>
              <a:rect l="l" t="t" r="r" b="b"/>
              <a:pathLst>
                <a:path w="962392" h="270616">
                  <a:moveTo>
                    <a:pt x="125004" y="0"/>
                  </a:moveTo>
                  <a:lnTo>
                    <a:pt x="837389" y="0"/>
                  </a:lnTo>
                  <a:cubicBezTo>
                    <a:pt x="870542" y="0"/>
                    <a:pt x="902337" y="13170"/>
                    <a:pt x="925779" y="36613"/>
                  </a:cubicBezTo>
                  <a:cubicBezTo>
                    <a:pt x="949222" y="60055"/>
                    <a:pt x="962392" y="91851"/>
                    <a:pt x="962392" y="125004"/>
                  </a:cubicBezTo>
                  <a:lnTo>
                    <a:pt x="962392" y="145612"/>
                  </a:lnTo>
                  <a:cubicBezTo>
                    <a:pt x="962392" y="178765"/>
                    <a:pt x="949222" y="210560"/>
                    <a:pt x="925779" y="234003"/>
                  </a:cubicBezTo>
                  <a:cubicBezTo>
                    <a:pt x="902337" y="257446"/>
                    <a:pt x="870542" y="270616"/>
                    <a:pt x="837389" y="270616"/>
                  </a:cubicBezTo>
                  <a:lnTo>
                    <a:pt x="125004" y="270616"/>
                  </a:lnTo>
                  <a:cubicBezTo>
                    <a:pt x="91851" y="270616"/>
                    <a:pt x="60055" y="257446"/>
                    <a:pt x="36613" y="234003"/>
                  </a:cubicBezTo>
                  <a:cubicBezTo>
                    <a:pt x="13170" y="210560"/>
                    <a:pt x="0" y="178765"/>
                    <a:pt x="0" y="145612"/>
                  </a:cubicBezTo>
                  <a:lnTo>
                    <a:pt x="0" y="125004"/>
                  </a:lnTo>
                  <a:cubicBezTo>
                    <a:pt x="0" y="91851"/>
                    <a:pt x="13170" y="60055"/>
                    <a:pt x="36613" y="36613"/>
                  </a:cubicBezTo>
                  <a:cubicBezTo>
                    <a:pt x="60055" y="13170"/>
                    <a:pt x="91851" y="0"/>
                    <a:pt x="125004"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19" name="TextBox 19"/>
            <p:cNvSpPr txBox="1"/>
            <p:nvPr/>
          </p:nvSpPr>
          <p:spPr>
            <a:xfrm>
              <a:off x="0" y="-85725"/>
              <a:ext cx="962392" cy="356341"/>
            </a:xfrm>
            <a:prstGeom prst="rect">
              <a:avLst/>
            </a:prstGeom>
          </p:spPr>
          <p:txBody>
            <a:bodyPr lIns="50800" tIns="50800" rIns="50800" bIns="50800" rtlCol="0" anchor="ctr"/>
            <a:lstStyle/>
            <a:p>
              <a:pPr algn="ctr">
                <a:lnSpc>
                  <a:spcPts val="3220"/>
                </a:lnSpc>
              </a:pPr>
              <a:r>
                <a:rPr lang="en-US" sz="1988">
                  <a:solidFill>
                    <a:srgbClr val="FFFFFF"/>
                  </a:solidFill>
                  <a:latin typeface="Montserrat"/>
                </a:rPr>
                <a:t>Dataset Creation</a:t>
              </a:r>
            </a:p>
          </p:txBody>
        </p:sp>
      </p:grpSp>
      <p:grpSp>
        <p:nvGrpSpPr>
          <p:cNvPr id="20" name="Group 20"/>
          <p:cNvGrpSpPr/>
          <p:nvPr/>
        </p:nvGrpSpPr>
        <p:grpSpPr>
          <a:xfrm>
            <a:off x="14520963" y="1037470"/>
            <a:ext cx="1467408" cy="146740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22" name="TextBox 22"/>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4</a:t>
              </a:r>
            </a:p>
          </p:txBody>
        </p:sp>
      </p:grpSp>
      <p:grpSp>
        <p:nvGrpSpPr>
          <p:cNvPr id="23" name="Group 23"/>
          <p:cNvGrpSpPr/>
          <p:nvPr/>
        </p:nvGrpSpPr>
        <p:grpSpPr>
          <a:xfrm>
            <a:off x="13427625" y="2201841"/>
            <a:ext cx="3654083" cy="1027494"/>
            <a:chOff x="0" y="0"/>
            <a:chExt cx="962392" cy="270616"/>
          </a:xfrm>
        </p:grpSpPr>
        <p:sp>
          <p:nvSpPr>
            <p:cNvPr id="24" name="Freeform 24"/>
            <p:cNvSpPr/>
            <p:nvPr/>
          </p:nvSpPr>
          <p:spPr>
            <a:xfrm>
              <a:off x="0" y="0"/>
              <a:ext cx="962392" cy="270616"/>
            </a:xfrm>
            <a:custGeom>
              <a:avLst/>
              <a:gdLst/>
              <a:ahLst/>
              <a:cxnLst/>
              <a:rect l="l" t="t" r="r" b="b"/>
              <a:pathLst>
                <a:path w="962392" h="270616">
                  <a:moveTo>
                    <a:pt x="125004" y="0"/>
                  </a:moveTo>
                  <a:lnTo>
                    <a:pt x="837389" y="0"/>
                  </a:lnTo>
                  <a:cubicBezTo>
                    <a:pt x="870542" y="0"/>
                    <a:pt x="902337" y="13170"/>
                    <a:pt x="925779" y="36613"/>
                  </a:cubicBezTo>
                  <a:cubicBezTo>
                    <a:pt x="949222" y="60055"/>
                    <a:pt x="962392" y="91851"/>
                    <a:pt x="962392" y="125004"/>
                  </a:cubicBezTo>
                  <a:lnTo>
                    <a:pt x="962392" y="145612"/>
                  </a:lnTo>
                  <a:cubicBezTo>
                    <a:pt x="962392" y="178765"/>
                    <a:pt x="949222" y="210560"/>
                    <a:pt x="925779" y="234003"/>
                  </a:cubicBezTo>
                  <a:cubicBezTo>
                    <a:pt x="902337" y="257446"/>
                    <a:pt x="870542" y="270616"/>
                    <a:pt x="837389" y="270616"/>
                  </a:cubicBezTo>
                  <a:lnTo>
                    <a:pt x="125004" y="270616"/>
                  </a:lnTo>
                  <a:cubicBezTo>
                    <a:pt x="91851" y="270616"/>
                    <a:pt x="60055" y="257446"/>
                    <a:pt x="36613" y="234003"/>
                  </a:cubicBezTo>
                  <a:cubicBezTo>
                    <a:pt x="13170" y="210560"/>
                    <a:pt x="0" y="178765"/>
                    <a:pt x="0" y="145612"/>
                  </a:cubicBezTo>
                  <a:lnTo>
                    <a:pt x="0" y="125004"/>
                  </a:lnTo>
                  <a:cubicBezTo>
                    <a:pt x="0" y="91851"/>
                    <a:pt x="13170" y="60055"/>
                    <a:pt x="36613" y="36613"/>
                  </a:cubicBezTo>
                  <a:cubicBezTo>
                    <a:pt x="60055" y="13170"/>
                    <a:pt x="91851" y="0"/>
                    <a:pt x="125004"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25" name="TextBox 25"/>
            <p:cNvSpPr txBox="1"/>
            <p:nvPr/>
          </p:nvSpPr>
          <p:spPr>
            <a:xfrm>
              <a:off x="0" y="-85725"/>
              <a:ext cx="962392" cy="356341"/>
            </a:xfrm>
            <a:prstGeom prst="rect">
              <a:avLst/>
            </a:prstGeom>
          </p:spPr>
          <p:txBody>
            <a:bodyPr lIns="50800" tIns="50800" rIns="50800" bIns="50800" rtlCol="0" anchor="ctr"/>
            <a:lstStyle/>
            <a:p>
              <a:pPr algn="ctr">
                <a:lnSpc>
                  <a:spcPts val="3220"/>
                </a:lnSpc>
              </a:pPr>
              <a:r>
                <a:rPr lang="en-US" sz="1988">
                  <a:solidFill>
                    <a:srgbClr val="FFFFFF"/>
                  </a:solidFill>
                  <a:latin typeface="Montserrat"/>
                </a:rPr>
                <a:t>Price Prediction</a:t>
              </a:r>
            </a:p>
          </p:txBody>
        </p:sp>
      </p:grpSp>
      <p:grpSp>
        <p:nvGrpSpPr>
          <p:cNvPr id="26" name="Group 26"/>
          <p:cNvGrpSpPr/>
          <p:nvPr/>
        </p:nvGrpSpPr>
        <p:grpSpPr>
          <a:xfrm>
            <a:off x="2299629" y="1037470"/>
            <a:ext cx="1467408" cy="1467408"/>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28" name="TextBox 28"/>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1</a:t>
              </a:r>
            </a:p>
          </p:txBody>
        </p:sp>
      </p:grpSp>
      <p:sp>
        <p:nvSpPr>
          <p:cNvPr id="29" name="TextBox 29"/>
          <p:cNvSpPr txBox="1"/>
          <p:nvPr/>
        </p:nvSpPr>
        <p:spPr>
          <a:xfrm>
            <a:off x="9476931" y="3397210"/>
            <a:ext cx="3409106" cy="5920694"/>
          </a:xfrm>
          <a:prstGeom prst="rect">
            <a:avLst/>
          </a:prstGeom>
        </p:spPr>
        <p:txBody>
          <a:bodyPr lIns="0" tIns="0" rIns="0" bIns="0" rtlCol="0" anchor="t">
            <a:spAutoFit/>
          </a:bodyPr>
          <a:lstStyle/>
          <a:p>
            <a:pPr marL="0" lvl="1" indent="0" algn="ctr">
              <a:lnSpc>
                <a:spcPts val="3656"/>
              </a:lnSpc>
              <a:spcBef>
                <a:spcPct val="0"/>
              </a:spcBef>
            </a:pPr>
            <a:r>
              <a:rPr lang="en-US" sz="2521">
                <a:solidFill>
                  <a:srgbClr val="FFFFFF"/>
                </a:solidFill>
                <a:latin typeface="Montserrat"/>
              </a:rPr>
              <a:t> Encoded features are concatenated with the original features and creating</a:t>
            </a:r>
            <a:r>
              <a:rPr lang="en-US" sz="2521">
                <a:solidFill>
                  <a:srgbClr val="FFFFFF"/>
                </a:solidFill>
                <a:latin typeface="Montserrat Bold"/>
              </a:rPr>
              <a:t> sliding windows</a:t>
            </a:r>
            <a:r>
              <a:rPr lang="en-US" sz="2521">
                <a:solidFill>
                  <a:srgbClr val="FFFFFF"/>
                </a:solidFill>
                <a:latin typeface="Montserrat"/>
              </a:rPr>
              <a:t> of data for sequence prediction tasks. The sliding windows are used to train models that predict future values based on past observations.</a:t>
            </a:r>
          </a:p>
        </p:txBody>
      </p:sp>
      <p:grpSp>
        <p:nvGrpSpPr>
          <p:cNvPr id="30" name="Group 30"/>
          <p:cNvGrpSpPr/>
          <p:nvPr/>
        </p:nvGrpSpPr>
        <p:grpSpPr>
          <a:xfrm>
            <a:off x="1206292" y="2201841"/>
            <a:ext cx="3654083" cy="1027494"/>
            <a:chOff x="0" y="0"/>
            <a:chExt cx="962392" cy="270616"/>
          </a:xfrm>
        </p:grpSpPr>
        <p:sp>
          <p:nvSpPr>
            <p:cNvPr id="31" name="Freeform 31"/>
            <p:cNvSpPr/>
            <p:nvPr/>
          </p:nvSpPr>
          <p:spPr>
            <a:xfrm>
              <a:off x="0" y="0"/>
              <a:ext cx="962392" cy="270616"/>
            </a:xfrm>
            <a:custGeom>
              <a:avLst/>
              <a:gdLst/>
              <a:ahLst/>
              <a:cxnLst/>
              <a:rect l="l" t="t" r="r" b="b"/>
              <a:pathLst>
                <a:path w="962392" h="270616">
                  <a:moveTo>
                    <a:pt x="125004" y="0"/>
                  </a:moveTo>
                  <a:lnTo>
                    <a:pt x="837389" y="0"/>
                  </a:lnTo>
                  <a:cubicBezTo>
                    <a:pt x="870542" y="0"/>
                    <a:pt x="902337" y="13170"/>
                    <a:pt x="925779" y="36613"/>
                  </a:cubicBezTo>
                  <a:cubicBezTo>
                    <a:pt x="949222" y="60055"/>
                    <a:pt x="962392" y="91851"/>
                    <a:pt x="962392" y="125004"/>
                  </a:cubicBezTo>
                  <a:lnTo>
                    <a:pt x="962392" y="145612"/>
                  </a:lnTo>
                  <a:cubicBezTo>
                    <a:pt x="962392" y="178765"/>
                    <a:pt x="949222" y="210560"/>
                    <a:pt x="925779" y="234003"/>
                  </a:cubicBezTo>
                  <a:cubicBezTo>
                    <a:pt x="902337" y="257446"/>
                    <a:pt x="870542" y="270616"/>
                    <a:pt x="837389" y="270616"/>
                  </a:cubicBezTo>
                  <a:lnTo>
                    <a:pt x="125004" y="270616"/>
                  </a:lnTo>
                  <a:cubicBezTo>
                    <a:pt x="91851" y="270616"/>
                    <a:pt x="60055" y="257446"/>
                    <a:pt x="36613" y="234003"/>
                  </a:cubicBezTo>
                  <a:cubicBezTo>
                    <a:pt x="13170" y="210560"/>
                    <a:pt x="0" y="178765"/>
                    <a:pt x="0" y="145612"/>
                  </a:cubicBezTo>
                  <a:lnTo>
                    <a:pt x="0" y="125004"/>
                  </a:lnTo>
                  <a:cubicBezTo>
                    <a:pt x="0" y="91851"/>
                    <a:pt x="13170" y="60055"/>
                    <a:pt x="36613" y="36613"/>
                  </a:cubicBezTo>
                  <a:cubicBezTo>
                    <a:pt x="60055" y="13170"/>
                    <a:pt x="91851" y="0"/>
                    <a:pt x="125004"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32" name="TextBox 32"/>
            <p:cNvSpPr txBox="1"/>
            <p:nvPr/>
          </p:nvSpPr>
          <p:spPr>
            <a:xfrm>
              <a:off x="0" y="-85725"/>
              <a:ext cx="962392" cy="356341"/>
            </a:xfrm>
            <a:prstGeom prst="rect">
              <a:avLst/>
            </a:prstGeom>
          </p:spPr>
          <p:txBody>
            <a:bodyPr lIns="50800" tIns="50800" rIns="50800" bIns="50800" rtlCol="0" anchor="ctr"/>
            <a:lstStyle/>
            <a:p>
              <a:pPr algn="ctr">
                <a:lnSpc>
                  <a:spcPts val="3220"/>
                </a:lnSpc>
              </a:pPr>
              <a:r>
                <a:rPr lang="en-US" sz="1988">
                  <a:solidFill>
                    <a:srgbClr val="FFFFFF"/>
                  </a:solidFill>
                  <a:latin typeface="Montserrat"/>
                </a:rPr>
                <a:t>Data Acquisition</a:t>
              </a:r>
            </a:p>
          </p:txBody>
        </p:sp>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377967" y="8136507"/>
            <a:ext cx="4635925" cy="3859407"/>
          </a:xfrm>
          <a:custGeom>
            <a:avLst/>
            <a:gdLst/>
            <a:ahLst/>
            <a:cxnLst/>
            <a:rect l="l" t="t" r="r" b="b"/>
            <a:pathLst>
              <a:path w="4635925" h="3859407">
                <a:moveTo>
                  <a:pt x="0" y="0"/>
                </a:moveTo>
                <a:lnTo>
                  <a:pt x="4635925" y="0"/>
                </a:lnTo>
                <a:lnTo>
                  <a:pt x="4635925" y="3859407"/>
                </a:lnTo>
                <a:lnTo>
                  <a:pt x="0" y="3859407"/>
                </a:lnTo>
                <a:lnTo>
                  <a:pt x="0" y="0"/>
                </a:lnTo>
                <a:close/>
              </a:path>
            </a:pathLst>
          </a:custGeom>
          <a:blipFill>
            <a:blip r:embed="rId3"/>
            <a:stretch>
              <a:fillRect/>
            </a:stretch>
          </a:blipFill>
        </p:spPr>
      </p:sp>
      <p:sp>
        <p:nvSpPr>
          <p:cNvPr id="4" name="Freeform 4"/>
          <p:cNvSpPr/>
          <p:nvPr/>
        </p:nvSpPr>
        <p:spPr>
          <a:xfrm flipH="1" flipV="1">
            <a:off x="16780899" y="292042"/>
            <a:ext cx="1507101" cy="1969820"/>
          </a:xfrm>
          <a:custGeom>
            <a:avLst/>
            <a:gdLst/>
            <a:ahLst/>
            <a:cxnLst/>
            <a:rect l="l" t="t" r="r" b="b"/>
            <a:pathLst>
              <a:path w="1507101" h="1969820">
                <a:moveTo>
                  <a:pt x="1507101" y="1969820"/>
                </a:moveTo>
                <a:lnTo>
                  <a:pt x="0" y="1969820"/>
                </a:lnTo>
                <a:lnTo>
                  <a:pt x="0" y="0"/>
                </a:lnTo>
                <a:lnTo>
                  <a:pt x="1507101" y="0"/>
                </a:lnTo>
                <a:lnTo>
                  <a:pt x="1507101" y="1969820"/>
                </a:lnTo>
                <a:close/>
              </a:path>
            </a:pathLst>
          </a:custGeom>
          <a:blipFill>
            <a:blip r:embed="rId4"/>
            <a:stretch>
              <a:fillRect l="-321036" b="-144015"/>
            </a:stretch>
          </a:blipFill>
        </p:spPr>
      </p:sp>
      <p:grpSp>
        <p:nvGrpSpPr>
          <p:cNvPr id="5" name="Group 5"/>
          <p:cNvGrpSpPr/>
          <p:nvPr/>
        </p:nvGrpSpPr>
        <p:grpSpPr>
          <a:xfrm>
            <a:off x="472588" y="543248"/>
            <a:ext cx="1467408" cy="146740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7" name="TextBox 7"/>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a:rPr>
                <a:t>3</a:t>
              </a:r>
            </a:p>
          </p:txBody>
        </p:sp>
      </p:grpSp>
      <p:grpSp>
        <p:nvGrpSpPr>
          <p:cNvPr id="8" name="Group 8"/>
          <p:cNvGrpSpPr/>
          <p:nvPr/>
        </p:nvGrpSpPr>
        <p:grpSpPr>
          <a:xfrm>
            <a:off x="2375269" y="630633"/>
            <a:ext cx="14405630" cy="1279153"/>
            <a:chOff x="0" y="-34916"/>
            <a:chExt cx="3794075" cy="336896"/>
          </a:xfrm>
        </p:grpSpPr>
        <p:sp>
          <p:nvSpPr>
            <p:cNvPr id="9" name="Freeform 9"/>
            <p:cNvSpPr/>
            <p:nvPr/>
          </p:nvSpPr>
          <p:spPr>
            <a:xfrm>
              <a:off x="0" y="0"/>
              <a:ext cx="3794075" cy="301980"/>
            </a:xfrm>
            <a:custGeom>
              <a:avLst/>
              <a:gdLst/>
              <a:ahLst/>
              <a:cxnLst/>
              <a:rect l="l" t="t" r="r" b="b"/>
              <a:pathLst>
                <a:path w="3794075" h="301980">
                  <a:moveTo>
                    <a:pt x="31708" y="0"/>
                  </a:moveTo>
                  <a:lnTo>
                    <a:pt x="3762367" y="0"/>
                  </a:lnTo>
                  <a:cubicBezTo>
                    <a:pt x="3770777" y="0"/>
                    <a:pt x="3778842" y="3341"/>
                    <a:pt x="3784788" y="9287"/>
                  </a:cubicBezTo>
                  <a:cubicBezTo>
                    <a:pt x="3790735" y="15233"/>
                    <a:pt x="3794075" y="23298"/>
                    <a:pt x="3794075" y="31708"/>
                  </a:cubicBezTo>
                  <a:lnTo>
                    <a:pt x="3794075" y="270272"/>
                  </a:lnTo>
                  <a:cubicBezTo>
                    <a:pt x="3794075" y="278682"/>
                    <a:pt x="3790735" y="286747"/>
                    <a:pt x="3784788" y="292693"/>
                  </a:cubicBezTo>
                  <a:cubicBezTo>
                    <a:pt x="3778842" y="298640"/>
                    <a:pt x="3770777" y="301980"/>
                    <a:pt x="3762367" y="301980"/>
                  </a:cubicBezTo>
                  <a:lnTo>
                    <a:pt x="31708" y="301980"/>
                  </a:lnTo>
                  <a:cubicBezTo>
                    <a:pt x="23298" y="301980"/>
                    <a:pt x="15233" y="298640"/>
                    <a:pt x="9287" y="292693"/>
                  </a:cubicBezTo>
                  <a:cubicBezTo>
                    <a:pt x="3341" y="286747"/>
                    <a:pt x="0" y="278682"/>
                    <a:pt x="0" y="270272"/>
                  </a:cubicBezTo>
                  <a:lnTo>
                    <a:pt x="0" y="31708"/>
                  </a:lnTo>
                  <a:cubicBezTo>
                    <a:pt x="0" y="23298"/>
                    <a:pt x="3341" y="15233"/>
                    <a:pt x="9287" y="9287"/>
                  </a:cubicBezTo>
                  <a:cubicBezTo>
                    <a:pt x="15233" y="3341"/>
                    <a:pt x="23298" y="0"/>
                    <a:pt x="31708"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10" name="TextBox 10"/>
            <p:cNvSpPr txBox="1"/>
            <p:nvPr/>
          </p:nvSpPr>
          <p:spPr>
            <a:xfrm>
              <a:off x="0" y="-34916"/>
              <a:ext cx="3794075" cy="336896"/>
            </a:xfrm>
            <a:prstGeom prst="rect">
              <a:avLst/>
            </a:prstGeom>
          </p:spPr>
          <p:txBody>
            <a:bodyPr lIns="50800" tIns="50800" rIns="50800" bIns="50800" rtlCol="0" anchor="ctr"/>
            <a:lstStyle/>
            <a:p>
              <a:pPr algn="ctr">
                <a:lnSpc>
                  <a:spcPts val="7776"/>
                </a:lnSpc>
              </a:pPr>
              <a:r>
                <a:rPr lang="en-US" sz="4800" b="1" dirty="0">
                  <a:solidFill>
                    <a:srgbClr val="FFFFFF"/>
                  </a:solidFill>
                  <a:latin typeface="Montserrat"/>
                </a:rPr>
                <a:t>Dataset Creation</a:t>
              </a:r>
            </a:p>
          </p:txBody>
        </p:sp>
      </p:grpSp>
      <p:grpSp>
        <p:nvGrpSpPr>
          <p:cNvPr id="11" name="Group 11"/>
          <p:cNvGrpSpPr/>
          <p:nvPr/>
        </p:nvGrpSpPr>
        <p:grpSpPr>
          <a:xfrm>
            <a:off x="1790780" y="2261862"/>
            <a:ext cx="15574607" cy="7394504"/>
            <a:chOff x="0" y="0"/>
            <a:chExt cx="4356178" cy="2068224"/>
          </a:xfrm>
        </p:grpSpPr>
        <p:sp>
          <p:nvSpPr>
            <p:cNvPr id="12" name="Freeform 12"/>
            <p:cNvSpPr/>
            <p:nvPr/>
          </p:nvSpPr>
          <p:spPr>
            <a:xfrm>
              <a:off x="0" y="0"/>
              <a:ext cx="4356178" cy="2068224"/>
            </a:xfrm>
            <a:custGeom>
              <a:avLst/>
              <a:gdLst/>
              <a:ahLst/>
              <a:cxnLst/>
              <a:rect l="l" t="t" r="r" b="b"/>
              <a:pathLst>
                <a:path w="4356178" h="2068224">
                  <a:moveTo>
                    <a:pt x="29328" y="0"/>
                  </a:moveTo>
                  <a:lnTo>
                    <a:pt x="4326850" y="0"/>
                  </a:lnTo>
                  <a:cubicBezTo>
                    <a:pt x="4343048" y="0"/>
                    <a:pt x="4356178" y="13131"/>
                    <a:pt x="4356178" y="29328"/>
                  </a:cubicBezTo>
                  <a:lnTo>
                    <a:pt x="4356178" y="2038896"/>
                  </a:lnTo>
                  <a:cubicBezTo>
                    <a:pt x="4356178" y="2055093"/>
                    <a:pt x="4343048" y="2068224"/>
                    <a:pt x="4326850" y="2068224"/>
                  </a:cubicBezTo>
                  <a:lnTo>
                    <a:pt x="29328" y="2068224"/>
                  </a:lnTo>
                  <a:cubicBezTo>
                    <a:pt x="21550" y="2068224"/>
                    <a:pt x="14090" y="2065134"/>
                    <a:pt x="8590" y="2059634"/>
                  </a:cubicBezTo>
                  <a:cubicBezTo>
                    <a:pt x="3090" y="2054134"/>
                    <a:pt x="0" y="2046674"/>
                    <a:pt x="0" y="2038896"/>
                  </a:cubicBezTo>
                  <a:lnTo>
                    <a:pt x="0" y="29328"/>
                  </a:lnTo>
                  <a:cubicBezTo>
                    <a:pt x="0" y="13131"/>
                    <a:pt x="13131" y="0"/>
                    <a:pt x="29328"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3" name="TextBox 13"/>
            <p:cNvSpPr txBox="1"/>
            <p:nvPr/>
          </p:nvSpPr>
          <p:spPr>
            <a:xfrm>
              <a:off x="0" y="-95250"/>
              <a:ext cx="4356178" cy="2163474"/>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14" name="TextBox 14"/>
          <p:cNvSpPr txBox="1"/>
          <p:nvPr/>
        </p:nvSpPr>
        <p:spPr>
          <a:xfrm>
            <a:off x="2154589" y="2812915"/>
            <a:ext cx="9650502" cy="6451656"/>
          </a:xfrm>
          <a:prstGeom prst="rect">
            <a:avLst/>
          </a:prstGeom>
        </p:spPr>
        <p:txBody>
          <a:bodyPr lIns="0" tIns="0" rIns="0" bIns="0" rtlCol="0" anchor="t">
            <a:spAutoFit/>
          </a:bodyPr>
          <a:lstStyle/>
          <a:p>
            <a:pPr>
              <a:lnSpc>
                <a:spcPts val="3566"/>
              </a:lnSpc>
            </a:pPr>
            <a:r>
              <a:rPr lang="en-US" sz="2547">
                <a:solidFill>
                  <a:srgbClr val="FFFFFF"/>
                </a:solidFill>
                <a:latin typeface="Canva Sans Bold"/>
              </a:rPr>
              <a:t>Appending Latent features:</a:t>
            </a:r>
          </a:p>
          <a:p>
            <a:pPr marL="528479" lvl="1" indent="-264240">
              <a:lnSpc>
                <a:spcPts val="3426"/>
              </a:lnSpc>
              <a:buFont typeface="Arial"/>
              <a:buChar char="•"/>
            </a:pPr>
            <a:r>
              <a:rPr lang="en-US" sz="2447">
                <a:solidFill>
                  <a:srgbClr val="FFFFFF"/>
                </a:solidFill>
                <a:latin typeface="Canva Sans"/>
              </a:rPr>
              <a:t>Latent encoding from the VAE are added to the features of the input data</a:t>
            </a:r>
          </a:p>
          <a:p>
            <a:pPr>
              <a:lnSpc>
                <a:spcPts val="3566"/>
              </a:lnSpc>
            </a:pPr>
            <a:r>
              <a:rPr lang="en-US" sz="2547">
                <a:solidFill>
                  <a:srgbClr val="FFFFFF"/>
                </a:solidFill>
                <a:latin typeface="Canva Sans Bold"/>
              </a:rPr>
              <a:t>Time Series Dataset</a:t>
            </a:r>
            <a:r>
              <a:rPr lang="en-US" sz="2547">
                <a:solidFill>
                  <a:srgbClr val="FFFFFF"/>
                </a:solidFill>
                <a:latin typeface="Canva Sans"/>
              </a:rPr>
              <a:t>:</a:t>
            </a:r>
          </a:p>
          <a:p>
            <a:pPr marL="528479" lvl="1" indent="-264240">
              <a:lnSpc>
                <a:spcPts val="3426"/>
              </a:lnSpc>
              <a:buFont typeface="Arial"/>
              <a:buChar char="•"/>
            </a:pPr>
            <a:r>
              <a:rPr lang="en-US" sz="2447">
                <a:solidFill>
                  <a:srgbClr val="FFFFFF"/>
                </a:solidFill>
                <a:latin typeface="Canva Sans"/>
              </a:rPr>
              <a:t>With a window size of 3, the sliding window method processes the input data by sequentially moving a window of size 3 across the dataset. This window captures three consecutive data points at each step, providing context for analysis or prediction. By sliding across the entire dataset, overlapping sequences of three data points are generated, enabling the model to learn from sequential dependencies and temporal dynamics.</a:t>
            </a:r>
          </a:p>
          <a:p>
            <a:pPr>
              <a:lnSpc>
                <a:spcPts val="3426"/>
              </a:lnSpc>
            </a:pPr>
            <a:endParaRPr lang="en-US" sz="2447">
              <a:solidFill>
                <a:srgbClr val="FFFFFF"/>
              </a:solidFill>
              <a:latin typeface="Canva Sans"/>
            </a:endParaRPr>
          </a:p>
          <a:p>
            <a:pPr>
              <a:lnSpc>
                <a:spcPts val="3426"/>
              </a:lnSpc>
            </a:pPr>
            <a:r>
              <a:rPr lang="en-US" sz="2447">
                <a:solidFill>
                  <a:srgbClr val="FFFFFF"/>
                </a:solidFill>
                <a:latin typeface="Canva Sans"/>
              </a:rPr>
              <a:t> This approach facilitates feature extraction and pattern recognition, enhancing the model's predictive capabilities.</a:t>
            </a:r>
          </a:p>
        </p:txBody>
      </p:sp>
      <p:sp>
        <p:nvSpPr>
          <p:cNvPr id="15" name="Freeform 15"/>
          <p:cNvSpPr/>
          <p:nvPr/>
        </p:nvSpPr>
        <p:spPr>
          <a:xfrm>
            <a:off x="12103813" y="3374381"/>
            <a:ext cx="4677085" cy="5461565"/>
          </a:xfrm>
          <a:custGeom>
            <a:avLst/>
            <a:gdLst/>
            <a:ahLst/>
            <a:cxnLst/>
            <a:rect l="l" t="t" r="r" b="b"/>
            <a:pathLst>
              <a:path w="4677085" h="5461565">
                <a:moveTo>
                  <a:pt x="0" y="0"/>
                </a:moveTo>
                <a:lnTo>
                  <a:pt x="4677086" y="0"/>
                </a:lnTo>
                <a:lnTo>
                  <a:pt x="4677086" y="5461565"/>
                </a:lnTo>
                <a:lnTo>
                  <a:pt x="0" y="54615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028700" y="6144001"/>
            <a:ext cx="4635925" cy="3859407"/>
          </a:xfrm>
          <a:custGeom>
            <a:avLst/>
            <a:gdLst/>
            <a:ahLst/>
            <a:cxnLst/>
            <a:rect l="l" t="t" r="r" b="b"/>
            <a:pathLst>
              <a:path w="4635925" h="3859407">
                <a:moveTo>
                  <a:pt x="0" y="0"/>
                </a:moveTo>
                <a:lnTo>
                  <a:pt x="4635925" y="0"/>
                </a:lnTo>
                <a:lnTo>
                  <a:pt x="4635925" y="3859407"/>
                </a:lnTo>
                <a:lnTo>
                  <a:pt x="0" y="3859407"/>
                </a:lnTo>
                <a:lnTo>
                  <a:pt x="0" y="0"/>
                </a:lnTo>
                <a:close/>
              </a:path>
            </a:pathLst>
          </a:custGeom>
          <a:blipFill>
            <a:blip r:embed="rId3"/>
            <a:stretch>
              <a:fillRect/>
            </a:stretch>
          </a:blipFill>
        </p:spPr>
      </p:sp>
      <p:sp>
        <p:nvSpPr>
          <p:cNvPr id="4" name="Freeform 4"/>
          <p:cNvSpPr/>
          <p:nvPr/>
        </p:nvSpPr>
        <p:spPr>
          <a:xfrm flipH="1" flipV="1">
            <a:off x="16780899" y="292042"/>
            <a:ext cx="1507101" cy="1969820"/>
          </a:xfrm>
          <a:custGeom>
            <a:avLst/>
            <a:gdLst/>
            <a:ahLst/>
            <a:cxnLst/>
            <a:rect l="l" t="t" r="r" b="b"/>
            <a:pathLst>
              <a:path w="1507101" h="1969820">
                <a:moveTo>
                  <a:pt x="1507101" y="1969820"/>
                </a:moveTo>
                <a:lnTo>
                  <a:pt x="0" y="1969820"/>
                </a:lnTo>
                <a:lnTo>
                  <a:pt x="0" y="0"/>
                </a:lnTo>
                <a:lnTo>
                  <a:pt x="1507101" y="0"/>
                </a:lnTo>
                <a:lnTo>
                  <a:pt x="1507101" y="1969820"/>
                </a:lnTo>
                <a:close/>
              </a:path>
            </a:pathLst>
          </a:custGeom>
          <a:blipFill>
            <a:blip r:embed="rId4"/>
            <a:stretch>
              <a:fillRect l="-321036" b="-144015"/>
            </a:stretch>
          </a:blipFill>
        </p:spPr>
      </p:sp>
      <p:grpSp>
        <p:nvGrpSpPr>
          <p:cNvPr id="5" name="Group 5"/>
          <p:cNvGrpSpPr/>
          <p:nvPr/>
        </p:nvGrpSpPr>
        <p:grpSpPr>
          <a:xfrm>
            <a:off x="6374597" y="1028700"/>
            <a:ext cx="1467408" cy="146740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7" name="TextBox 7"/>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2</a:t>
              </a:r>
            </a:p>
          </p:txBody>
        </p:sp>
      </p:grpSp>
      <p:grpSp>
        <p:nvGrpSpPr>
          <p:cNvPr id="8" name="Group 8"/>
          <p:cNvGrpSpPr/>
          <p:nvPr/>
        </p:nvGrpSpPr>
        <p:grpSpPr>
          <a:xfrm>
            <a:off x="13427625" y="2261862"/>
            <a:ext cx="3654083" cy="7394504"/>
            <a:chOff x="0" y="0"/>
            <a:chExt cx="1022038" cy="2068224"/>
          </a:xfrm>
        </p:grpSpPr>
        <p:sp>
          <p:nvSpPr>
            <p:cNvPr id="9" name="Freeform 9"/>
            <p:cNvSpPr/>
            <p:nvPr/>
          </p:nvSpPr>
          <p:spPr>
            <a:xfrm>
              <a:off x="0" y="0"/>
              <a:ext cx="1022038" cy="2068224"/>
            </a:xfrm>
            <a:custGeom>
              <a:avLst/>
              <a:gdLst/>
              <a:ahLst/>
              <a:cxnLst/>
              <a:rect l="l" t="t" r="r" b="b"/>
              <a:pathLst>
                <a:path w="1022038" h="2068224">
                  <a:moveTo>
                    <a:pt x="125004" y="0"/>
                  </a:moveTo>
                  <a:lnTo>
                    <a:pt x="897034" y="0"/>
                  </a:lnTo>
                  <a:cubicBezTo>
                    <a:pt x="930187" y="0"/>
                    <a:pt x="961982" y="13170"/>
                    <a:pt x="985425" y="36613"/>
                  </a:cubicBezTo>
                  <a:cubicBezTo>
                    <a:pt x="1008868" y="60055"/>
                    <a:pt x="1022038" y="91851"/>
                    <a:pt x="1022038" y="125004"/>
                  </a:cubicBezTo>
                  <a:lnTo>
                    <a:pt x="1022038" y="1943220"/>
                  </a:lnTo>
                  <a:cubicBezTo>
                    <a:pt x="1022038" y="1976373"/>
                    <a:pt x="1008868" y="2008169"/>
                    <a:pt x="985425" y="2031611"/>
                  </a:cubicBezTo>
                  <a:cubicBezTo>
                    <a:pt x="961982" y="2055054"/>
                    <a:pt x="930187" y="2068224"/>
                    <a:pt x="897034" y="2068224"/>
                  </a:cubicBezTo>
                  <a:lnTo>
                    <a:pt x="125004" y="2068224"/>
                  </a:lnTo>
                  <a:cubicBezTo>
                    <a:pt x="91851" y="2068224"/>
                    <a:pt x="60055" y="2055054"/>
                    <a:pt x="36613" y="2031611"/>
                  </a:cubicBezTo>
                  <a:cubicBezTo>
                    <a:pt x="13170" y="2008169"/>
                    <a:pt x="0" y="1976373"/>
                    <a:pt x="0" y="1943220"/>
                  </a:cubicBezTo>
                  <a:lnTo>
                    <a:pt x="0" y="125004"/>
                  </a:lnTo>
                  <a:cubicBezTo>
                    <a:pt x="0" y="91851"/>
                    <a:pt x="13170" y="60055"/>
                    <a:pt x="36613" y="36613"/>
                  </a:cubicBezTo>
                  <a:cubicBezTo>
                    <a:pt x="60055" y="13170"/>
                    <a:pt x="91851" y="0"/>
                    <a:pt x="125004"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0" name="TextBox 10"/>
            <p:cNvSpPr txBox="1"/>
            <p:nvPr/>
          </p:nvSpPr>
          <p:spPr>
            <a:xfrm>
              <a:off x="0" y="-95250"/>
              <a:ext cx="1022038" cy="2163474"/>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11" name="Group 11"/>
          <p:cNvGrpSpPr/>
          <p:nvPr/>
        </p:nvGrpSpPr>
        <p:grpSpPr>
          <a:xfrm>
            <a:off x="5281260" y="2193070"/>
            <a:ext cx="3654083" cy="1380298"/>
            <a:chOff x="0" y="0"/>
            <a:chExt cx="962392" cy="363535"/>
          </a:xfrm>
        </p:grpSpPr>
        <p:sp>
          <p:nvSpPr>
            <p:cNvPr id="12" name="Freeform 12"/>
            <p:cNvSpPr/>
            <p:nvPr/>
          </p:nvSpPr>
          <p:spPr>
            <a:xfrm>
              <a:off x="0" y="0"/>
              <a:ext cx="962392" cy="363535"/>
            </a:xfrm>
            <a:custGeom>
              <a:avLst/>
              <a:gdLst/>
              <a:ahLst/>
              <a:cxnLst/>
              <a:rect l="l" t="t" r="r" b="b"/>
              <a:pathLst>
                <a:path w="962392" h="363535">
                  <a:moveTo>
                    <a:pt x="125004" y="0"/>
                  </a:moveTo>
                  <a:lnTo>
                    <a:pt x="837389" y="0"/>
                  </a:lnTo>
                  <a:cubicBezTo>
                    <a:pt x="870542" y="0"/>
                    <a:pt x="902337" y="13170"/>
                    <a:pt x="925779" y="36613"/>
                  </a:cubicBezTo>
                  <a:cubicBezTo>
                    <a:pt x="949222" y="60055"/>
                    <a:pt x="962392" y="91851"/>
                    <a:pt x="962392" y="125004"/>
                  </a:cubicBezTo>
                  <a:lnTo>
                    <a:pt x="962392" y="238532"/>
                  </a:lnTo>
                  <a:cubicBezTo>
                    <a:pt x="962392" y="271685"/>
                    <a:pt x="949222" y="303480"/>
                    <a:pt x="925779" y="326922"/>
                  </a:cubicBezTo>
                  <a:cubicBezTo>
                    <a:pt x="902337" y="350365"/>
                    <a:pt x="870542" y="363535"/>
                    <a:pt x="837389" y="363535"/>
                  </a:cubicBezTo>
                  <a:lnTo>
                    <a:pt x="125004" y="363535"/>
                  </a:lnTo>
                  <a:cubicBezTo>
                    <a:pt x="91851" y="363535"/>
                    <a:pt x="60055" y="350365"/>
                    <a:pt x="36613" y="326922"/>
                  </a:cubicBezTo>
                  <a:cubicBezTo>
                    <a:pt x="13170" y="303480"/>
                    <a:pt x="0" y="271685"/>
                    <a:pt x="0" y="238532"/>
                  </a:cubicBezTo>
                  <a:lnTo>
                    <a:pt x="0" y="125004"/>
                  </a:lnTo>
                  <a:cubicBezTo>
                    <a:pt x="0" y="91851"/>
                    <a:pt x="13170" y="60055"/>
                    <a:pt x="36613" y="36613"/>
                  </a:cubicBezTo>
                  <a:cubicBezTo>
                    <a:pt x="60055" y="13170"/>
                    <a:pt x="91851" y="0"/>
                    <a:pt x="125004"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13" name="TextBox 13"/>
            <p:cNvSpPr txBox="1"/>
            <p:nvPr/>
          </p:nvSpPr>
          <p:spPr>
            <a:xfrm>
              <a:off x="0" y="-85725"/>
              <a:ext cx="962392" cy="449260"/>
            </a:xfrm>
            <a:prstGeom prst="rect">
              <a:avLst/>
            </a:prstGeom>
          </p:spPr>
          <p:txBody>
            <a:bodyPr lIns="50800" tIns="50800" rIns="50800" bIns="50800" rtlCol="0" anchor="ctr"/>
            <a:lstStyle/>
            <a:p>
              <a:pPr algn="ctr">
                <a:lnSpc>
                  <a:spcPts val="3220"/>
                </a:lnSpc>
              </a:pPr>
              <a:r>
                <a:rPr lang="en-US" sz="1988">
                  <a:solidFill>
                    <a:srgbClr val="FFFFFF"/>
                  </a:solidFill>
                  <a:latin typeface="Montserrat"/>
                </a:rPr>
                <a:t>Data Preprocessing and Augmentation</a:t>
              </a:r>
            </a:p>
          </p:txBody>
        </p:sp>
      </p:grpSp>
      <p:grpSp>
        <p:nvGrpSpPr>
          <p:cNvPr id="14" name="Group 14"/>
          <p:cNvGrpSpPr/>
          <p:nvPr/>
        </p:nvGrpSpPr>
        <p:grpSpPr>
          <a:xfrm>
            <a:off x="10447780" y="1037470"/>
            <a:ext cx="1467408" cy="146740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16" name="TextBox 16"/>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3</a:t>
              </a:r>
            </a:p>
          </p:txBody>
        </p:sp>
      </p:grpSp>
      <p:grpSp>
        <p:nvGrpSpPr>
          <p:cNvPr id="17" name="Group 17"/>
          <p:cNvGrpSpPr/>
          <p:nvPr/>
        </p:nvGrpSpPr>
        <p:grpSpPr>
          <a:xfrm>
            <a:off x="9354443" y="2201841"/>
            <a:ext cx="3654083" cy="1027494"/>
            <a:chOff x="0" y="0"/>
            <a:chExt cx="962392" cy="270616"/>
          </a:xfrm>
        </p:grpSpPr>
        <p:sp>
          <p:nvSpPr>
            <p:cNvPr id="18" name="Freeform 18"/>
            <p:cNvSpPr/>
            <p:nvPr/>
          </p:nvSpPr>
          <p:spPr>
            <a:xfrm>
              <a:off x="0" y="0"/>
              <a:ext cx="962392" cy="270616"/>
            </a:xfrm>
            <a:custGeom>
              <a:avLst/>
              <a:gdLst/>
              <a:ahLst/>
              <a:cxnLst/>
              <a:rect l="l" t="t" r="r" b="b"/>
              <a:pathLst>
                <a:path w="962392" h="270616">
                  <a:moveTo>
                    <a:pt x="125004" y="0"/>
                  </a:moveTo>
                  <a:lnTo>
                    <a:pt x="837389" y="0"/>
                  </a:lnTo>
                  <a:cubicBezTo>
                    <a:pt x="870542" y="0"/>
                    <a:pt x="902337" y="13170"/>
                    <a:pt x="925779" y="36613"/>
                  </a:cubicBezTo>
                  <a:cubicBezTo>
                    <a:pt x="949222" y="60055"/>
                    <a:pt x="962392" y="91851"/>
                    <a:pt x="962392" y="125004"/>
                  </a:cubicBezTo>
                  <a:lnTo>
                    <a:pt x="962392" y="145612"/>
                  </a:lnTo>
                  <a:cubicBezTo>
                    <a:pt x="962392" y="178765"/>
                    <a:pt x="949222" y="210560"/>
                    <a:pt x="925779" y="234003"/>
                  </a:cubicBezTo>
                  <a:cubicBezTo>
                    <a:pt x="902337" y="257446"/>
                    <a:pt x="870542" y="270616"/>
                    <a:pt x="837389" y="270616"/>
                  </a:cubicBezTo>
                  <a:lnTo>
                    <a:pt x="125004" y="270616"/>
                  </a:lnTo>
                  <a:cubicBezTo>
                    <a:pt x="91851" y="270616"/>
                    <a:pt x="60055" y="257446"/>
                    <a:pt x="36613" y="234003"/>
                  </a:cubicBezTo>
                  <a:cubicBezTo>
                    <a:pt x="13170" y="210560"/>
                    <a:pt x="0" y="178765"/>
                    <a:pt x="0" y="145612"/>
                  </a:cubicBezTo>
                  <a:lnTo>
                    <a:pt x="0" y="125004"/>
                  </a:lnTo>
                  <a:cubicBezTo>
                    <a:pt x="0" y="91851"/>
                    <a:pt x="13170" y="60055"/>
                    <a:pt x="36613" y="36613"/>
                  </a:cubicBezTo>
                  <a:cubicBezTo>
                    <a:pt x="60055" y="13170"/>
                    <a:pt x="91851" y="0"/>
                    <a:pt x="125004"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19" name="TextBox 19"/>
            <p:cNvSpPr txBox="1"/>
            <p:nvPr/>
          </p:nvSpPr>
          <p:spPr>
            <a:xfrm>
              <a:off x="0" y="-85725"/>
              <a:ext cx="962392" cy="356341"/>
            </a:xfrm>
            <a:prstGeom prst="rect">
              <a:avLst/>
            </a:prstGeom>
          </p:spPr>
          <p:txBody>
            <a:bodyPr lIns="50800" tIns="50800" rIns="50800" bIns="50800" rtlCol="0" anchor="ctr"/>
            <a:lstStyle/>
            <a:p>
              <a:pPr algn="ctr">
                <a:lnSpc>
                  <a:spcPts val="3220"/>
                </a:lnSpc>
              </a:pPr>
              <a:r>
                <a:rPr lang="en-US" sz="1988">
                  <a:solidFill>
                    <a:srgbClr val="FFFFFF"/>
                  </a:solidFill>
                  <a:latin typeface="Montserrat"/>
                </a:rPr>
                <a:t>Dataset Creation</a:t>
              </a:r>
            </a:p>
          </p:txBody>
        </p:sp>
      </p:grpSp>
      <p:grpSp>
        <p:nvGrpSpPr>
          <p:cNvPr id="20" name="Group 20"/>
          <p:cNvGrpSpPr/>
          <p:nvPr/>
        </p:nvGrpSpPr>
        <p:grpSpPr>
          <a:xfrm>
            <a:off x="14520963" y="1037470"/>
            <a:ext cx="1467408" cy="146740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22" name="TextBox 22"/>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4</a:t>
              </a:r>
            </a:p>
          </p:txBody>
        </p:sp>
      </p:grpSp>
      <p:grpSp>
        <p:nvGrpSpPr>
          <p:cNvPr id="23" name="Group 23"/>
          <p:cNvGrpSpPr/>
          <p:nvPr/>
        </p:nvGrpSpPr>
        <p:grpSpPr>
          <a:xfrm>
            <a:off x="13427625" y="2201841"/>
            <a:ext cx="3654083" cy="1027494"/>
            <a:chOff x="0" y="0"/>
            <a:chExt cx="962392" cy="270616"/>
          </a:xfrm>
        </p:grpSpPr>
        <p:sp>
          <p:nvSpPr>
            <p:cNvPr id="24" name="Freeform 24"/>
            <p:cNvSpPr/>
            <p:nvPr/>
          </p:nvSpPr>
          <p:spPr>
            <a:xfrm>
              <a:off x="0" y="0"/>
              <a:ext cx="962392" cy="270616"/>
            </a:xfrm>
            <a:custGeom>
              <a:avLst/>
              <a:gdLst/>
              <a:ahLst/>
              <a:cxnLst/>
              <a:rect l="l" t="t" r="r" b="b"/>
              <a:pathLst>
                <a:path w="962392" h="270616">
                  <a:moveTo>
                    <a:pt x="125004" y="0"/>
                  </a:moveTo>
                  <a:lnTo>
                    <a:pt x="837389" y="0"/>
                  </a:lnTo>
                  <a:cubicBezTo>
                    <a:pt x="870542" y="0"/>
                    <a:pt x="902337" y="13170"/>
                    <a:pt x="925779" y="36613"/>
                  </a:cubicBezTo>
                  <a:cubicBezTo>
                    <a:pt x="949222" y="60055"/>
                    <a:pt x="962392" y="91851"/>
                    <a:pt x="962392" y="125004"/>
                  </a:cubicBezTo>
                  <a:lnTo>
                    <a:pt x="962392" y="145612"/>
                  </a:lnTo>
                  <a:cubicBezTo>
                    <a:pt x="962392" y="178765"/>
                    <a:pt x="949222" y="210560"/>
                    <a:pt x="925779" y="234003"/>
                  </a:cubicBezTo>
                  <a:cubicBezTo>
                    <a:pt x="902337" y="257446"/>
                    <a:pt x="870542" y="270616"/>
                    <a:pt x="837389" y="270616"/>
                  </a:cubicBezTo>
                  <a:lnTo>
                    <a:pt x="125004" y="270616"/>
                  </a:lnTo>
                  <a:cubicBezTo>
                    <a:pt x="91851" y="270616"/>
                    <a:pt x="60055" y="257446"/>
                    <a:pt x="36613" y="234003"/>
                  </a:cubicBezTo>
                  <a:cubicBezTo>
                    <a:pt x="13170" y="210560"/>
                    <a:pt x="0" y="178765"/>
                    <a:pt x="0" y="145612"/>
                  </a:cubicBezTo>
                  <a:lnTo>
                    <a:pt x="0" y="125004"/>
                  </a:lnTo>
                  <a:cubicBezTo>
                    <a:pt x="0" y="91851"/>
                    <a:pt x="13170" y="60055"/>
                    <a:pt x="36613" y="36613"/>
                  </a:cubicBezTo>
                  <a:cubicBezTo>
                    <a:pt x="60055" y="13170"/>
                    <a:pt x="91851" y="0"/>
                    <a:pt x="125004"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25" name="TextBox 25"/>
            <p:cNvSpPr txBox="1"/>
            <p:nvPr/>
          </p:nvSpPr>
          <p:spPr>
            <a:xfrm>
              <a:off x="0" y="-85725"/>
              <a:ext cx="962392" cy="356341"/>
            </a:xfrm>
            <a:prstGeom prst="rect">
              <a:avLst/>
            </a:prstGeom>
          </p:spPr>
          <p:txBody>
            <a:bodyPr lIns="50800" tIns="50800" rIns="50800" bIns="50800" rtlCol="0" anchor="ctr"/>
            <a:lstStyle/>
            <a:p>
              <a:pPr algn="ctr">
                <a:lnSpc>
                  <a:spcPts val="3220"/>
                </a:lnSpc>
              </a:pPr>
              <a:r>
                <a:rPr lang="en-US" sz="1988">
                  <a:solidFill>
                    <a:srgbClr val="FFFFFF"/>
                  </a:solidFill>
                  <a:latin typeface="Montserrat"/>
                </a:rPr>
                <a:t>Price Prediction</a:t>
              </a:r>
            </a:p>
          </p:txBody>
        </p:sp>
      </p:grpSp>
      <p:grpSp>
        <p:nvGrpSpPr>
          <p:cNvPr id="26" name="Group 26"/>
          <p:cNvGrpSpPr/>
          <p:nvPr/>
        </p:nvGrpSpPr>
        <p:grpSpPr>
          <a:xfrm>
            <a:off x="2299629" y="1037470"/>
            <a:ext cx="1467408" cy="1467408"/>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28" name="TextBox 28"/>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1</a:t>
              </a:r>
            </a:p>
          </p:txBody>
        </p:sp>
      </p:grpSp>
      <p:sp>
        <p:nvSpPr>
          <p:cNvPr id="29" name="TextBox 29"/>
          <p:cNvSpPr txBox="1"/>
          <p:nvPr/>
        </p:nvSpPr>
        <p:spPr>
          <a:xfrm>
            <a:off x="13639274" y="3259854"/>
            <a:ext cx="3230785" cy="5692094"/>
          </a:xfrm>
          <a:prstGeom prst="rect">
            <a:avLst/>
          </a:prstGeom>
        </p:spPr>
        <p:txBody>
          <a:bodyPr lIns="0" tIns="0" rIns="0" bIns="0" rtlCol="0" anchor="t">
            <a:spAutoFit/>
          </a:bodyPr>
          <a:lstStyle/>
          <a:p>
            <a:pPr marL="0" lvl="1" indent="0" algn="ctr">
              <a:lnSpc>
                <a:spcPts val="4526"/>
              </a:lnSpc>
              <a:spcBef>
                <a:spcPct val="0"/>
              </a:spcBef>
            </a:pPr>
            <a:r>
              <a:rPr lang="en-US" sz="3121">
                <a:solidFill>
                  <a:srgbClr val="FFFFFF"/>
                </a:solidFill>
                <a:latin typeface="Montserrat"/>
              </a:rPr>
              <a:t>The dataset assembled is split into training and testing data and used to train the WGAN and hence make predictions.</a:t>
            </a:r>
          </a:p>
        </p:txBody>
      </p:sp>
      <p:grpSp>
        <p:nvGrpSpPr>
          <p:cNvPr id="30" name="Group 30"/>
          <p:cNvGrpSpPr/>
          <p:nvPr/>
        </p:nvGrpSpPr>
        <p:grpSpPr>
          <a:xfrm>
            <a:off x="1206292" y="2201841"/>
            <a:ext cx="3654083" cy="1027494"/>
            <a:chOff x="0" y="0"/>
            <a:chExt cx="962392" cy="270616"/>
          </a:xfrm>
        </p:grpSpPr>
        <p:sp>
          <p:nvSpPr>
            <p:cNvPr id="31" name="Freeform 31"/>
            <p:cNvSpPr/>
            <p:nvPr/>
          </p:nvSpPr>
          <p:spPr>
            <a:xfrm>
              <a:off x="0" y="0"/>
              <a:ext cx="962392" cy="270616"/>
            </a:xfrm>
            <a:custGeom>
              <a:avLst/>
              <a:gdLst/>
              <a:ahLst/>
              <a:cxnLst/>
              <a:rect l="l" t="t" r="r" b="b"/>
              <a:pathLst>
                <a:path w="962392" h="270616">
                  <a:moveTo>
                    <a:pt x="125004" y="0"/>
                  </a:moveTo>
                  <a:lnTo>
                    <a:pt x="837389" y="0"/>
                  </a:lnTo>
                  <a:cubicBezTo>
                    <a:pt x="870542" y="0"/>
                    <a:pt x="902337" y="13170"/>
                    <a:pt x="925779" y="36613"/>
                  </a:cubicBezTo>
                  <a:cubicBezTo>
                    <a:pt x="949222" y="60055"/>
                    <a:pt x="962392" y="91851"/>
                    <a:pt x="962392" y="125004"/>
                  </a:cubicBezTo>
                  <a:lnTo>
                    <a:pt x="962392" y="145612"/>
                  </a:lnTo>
                  <a:cubicBezTo>
                    <a:pt x="962392" y="178765"/>
                    <a:pt x="949222" y="210560"/>
                    <a:pt x="925779" y="234003"/>
                  </a:cubicBezTo>
                  <a:cubicBezTo>
                    <a:pt x="902337" y="257446"/>
                    <a:pt x="870542" y="270616"/>
                    <a:pt x="837389" y="270616"/>
                  </a:cubicBezTo>
                  <a:lnTo>
                    <a:pt x="125004" y="270616"/>
                  </a:lnTo>
                  <a:cubicBezTo>
                    <a:pt x="91851" y="270616"/>
                    <a:pt x="60055" y="257446"/>
                    <a:pt x="36613" y="234003"/>
                  </a:cubicBezTo>
                  <a:cubicBezTo>
                    <a:pt x="13170" y="210560"/>
                    <a:pt x="0" y="178765"/>
                    <a:pt x="0" y="145612"/>
                  </a:cubicBezTo>
                  <a:lnTo>
                    <a:pt x="0" y="125004"/>
                  </a:lnTo>
                  <a:cubicBezTo>
                    <a:pt x="0" y="91851"/>
                    <a:pt x="13170" y="60055"/>
                    <a:pt x="36613" y="36613"/>
                  </a:cubicBezTo>
                  <a:cubicBezTo>
                    <a:pt x="60055" y="13170"/>
                    <a:pt x="91851" y="0"/>
                    <a:pt x="125004"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32" name="TextBox 32"/>
            <p:cNvSpPr txBox="1"/>
            <p:nvPr/>
          </p:nvSpPr>
          <p:spPr>
            <a:xfrm>
              <a:off x="0" y="-85725"/>
              <a:ext cx="962392" cy="356341"/>
            </a:xfrm>
            <a:prstGeom prst="rect">
              <a:avLst/>
            </a:prstGeom>
          </p:spPr>
          <p:txBody>
            <a:bodyPr lIns="50800" tIns="50800" rIns="50800" bIns="50800" rtlCol="0" anchor="ctr"/>
            <a:lstStyle/>
            <a:p>
              <a:pPr algn="ctr">
                <a:lnSpc>
                  <a:spcPts val="3220"/>
                </a:lnSpc>
              </a:pPr>
              <a:r>
                <a:rPr lang="en-US" sz="1988">
                  <a:solidFill>
                    <a:srgbClr val="FFFFFF"/>
                  </a:solidFill>
                  <a:latin typeface="Montserrat"/>
                </a:rPr>
                <a:t>Data Acquisition</a:t>
              </a:r>
            </a:p>
          </p:txBody>
        </p:sp>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6240201" y="8555143"/>
            <a:ext cx="4635925" cy="3859407"/>
          </a:xfrm>
          <a:custGeom>
            <a:avLst/>
            <a:gdLst/>
            <a:ahLst/>
            <a:cxnLst/>
            <a:rect l="l" t="t" r="r" b="b"/>
            <a:pathLst>
              <a:path w="4635925" h="3859407">
                <a:moveTo>
                  <a:pt x="0" y="0"/>
                </a:moveTo>
                <a:lnTo>
                  <a:pt x="4635925" y="0"/>
                </a:lnTo>
                <a:lnTo>
                  <a:pt x="4635925" y="3859407"/>
                </a:lnTo>
                <a:lnTo>
                  <a:pt x="0" y="3859407"/>
                </a:lnTo>
                <a:lnTo>
                  <a:pt x="0" y="0"/>
                </a:lnTo>
                <a:close/>
              </a:path>
            </a:pathLst>
          </a:custGeom>
          <a:blipFill>
            <a:blip r:embed="rId3"/>
            <a:stretch>
              <a:fillRect/>
            </a:stretch>
          </a:blipFill>
        </p:spPr>
      </p:sp>
      <p:sp>
        <p:nvSpPr>
          <p:cNvPr id="4" name="Freeform 4"/>
          <p:cNvSpPr/>
          <p:nvPr/>
        </p:nvSpPr>
        <p:spPr>
          <a:xfrm flipH="1" flipV="1">
            <a:off x="16780899" y="292042"/>
            <a:ext cx="1507101" cy="1969820"/>
          </a:xfrm>
          <a:custGeom>
            <a:avLst/>
            <a:gdLst/>
            <a:ahLst/>
            <a:cxnLst/>
            <a:rect l="l" t="t" r="r" b="b"/>
            <a:pathLst>
              <a:path w="1507101" h="1969820">
                <a:moveTo>
                  <a:pt x="1507101" y="1969820"/>
                </a:moveTo>
                <a:lnTo>
                  <a:pt x="0" y="1969820"/>
                </a:lnTo>
                <a:lnTo>
                  <a:pt x="0" y="0"/>
                </a:lnTo>
                <a:lnTo>
                  <a:pt x="1507101" y="0"/>
                </a:lnTo>
                <a:lnTo>
                  <a:pt x="1507101" y="1969820"/>
                </a:lnTo>
                <a:close/>
              </a:path>
            </a:pathLst>
          </a:custGeom>
          <a:blipFill>
            <a:blip r:embed="rId4"/>
            <a:stretch>
              <a:fillRect l="-321036" b="-144015"/>
            </a:stretch>
          </a:blipFill>
        </p:spPr>
      </p:sp>
      <p:grpSp>
        <p:nvGrpSpPr>
          <p:cNvPr id="5" name="Group 5"/>
          <p:cNvGrpSpPr/>
          <p:nvPr/>
        </p:nvGrpSpPr>
        <p:grpSpPr>
          <a:xfrm>
            <a:off x="472588" y="543248"/>
            <a:ext cx="1467408" cy="146740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7" name="TextBox 7"/>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4</a:t>
              </a:r>
            </a:p>
          </p:txBody>
        </p:sp>
      </p:grpSp>
      <p:grpSp>
        <p:nvGrpSpPr>
          <p:cNvPr id="8" name="Group 8"/>
          <p:cNvGrpSpPr/>
          <p:nvPr/>
        </p:nvGrpSpPr>
        <p:grpSpPr>
          <a:xfrm>
            <a:off x="2375269" y="508856"/>
            <a:ext cx="14405630" cy="1400930"/>
            <a:chOff x="0" y="-66989"/>
            <a:chExt cx="3794075" cy="368969"/>
          </a:xfrm>
        </p:grpSpPr>
        <p:sp>
          <p:nvSpPr>
            <p:cNvPr id="9" name="Freeform 9"/>
            <p:cNvSpPr/>
            <p:nvPr/>
          </p:nvSpPr>
          <p:spPr>
            <a:xfrm>
              <a:off x="0" y="0"/>
              <a:ext cx="3794075" cy="301980"/>
            </a:xfrm>
            <a:custGeom>
              <a:avLst/>
              <a:gdLst/>
              <a:ahLst/>
              <a:cxnLst/>
              <a:rect l="l" t="t" r="r" b="b"/>
              <a:pathLst>
                <a:path w="3794075" h="301980">
                  <a:moveTo>
                    <a:pt x="31708" y="0"/>
                  </a:moveTo>
                  <a:lnTo>
                    <a:pt x="3762367" y="0"/>
                  </a:lnTo>
                  <a:cubicBezTo>
                    <a:pt x="3770777" y="0"/>
                    <a:pt x="3778842" y="3341"/>
                    <a:pt x="3784788" y="9287"/>
                  </a:cubicBezTo>
                  <a:cubicBezTo>
                    <a:pt x="3790735" y="15233"/>
                    <a:pt x="3794075" y="23298"/>
                    <a:pt x="3794075" y="31708"/>
                  </a:cubicBezTo>
                  <a:lnTo>
                    <a:pt x="3794075" y="270272"/>
                  </a:lnTo>
                  <a:cubicBezTo>
                    <a:pt x="3794075" y="278682"/>
                    <a:pt x="3790735" y="286747"/>
                    <a:pt x="3784788" y="292693"/>
                  </a:cubicBezTo>
                  <a:cubicBezTo>
                    <a:pt x="3778842" y="298640"/>
                    <a:pt x="3770777" y="301980"/>
                    <a:pt x="3762367" y="301980"/>
                  </a:cubicBezTo>
                  <a:lnTo>
                    <a:pt x="31708" y="301980"/>
                  </a:lnTo>
                  <a:cubicBezTo>
                    <a:pt x="23298" y="301980"/>
                    <a:pt x="15233" y="298640"/>
                    <a:pt x="9287" y="292693"/>
                  </a:cubicBezTo>
                  <a:cubicBezTo>
                    <a:pt x="3341" y="286747"/>
                    <a:pt x="0" y="278682"/>
                    <a:pt x="0" y="270272"/>
                  </a:cubicBezTo>
                  <a:lnTo>
                    <a:pt x="0" y="31708"/>
                  </a:lnTo>
                  <a:cubicBezTo>
                    <a:pt x="0" y="23298"/>
                    <a:pt x="3341" y="15233"/>
                    <a:pt x="9287" y="9287"/>
                  </a:cubicBezTo>
                  <a:cubicBezTo>
                    <a:pt x="15233" y="3341"/>
                    <a:pt x="23298" y="0"/>
                    <a:pt x="31708"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10" name="TextBox 10"/>
            <p:cNvSpPr txBox="1"/>
            <p:nvPr/>
          </p:nvSpPr>
          <p:spPr>
            <a:xfrm>
              <a:off x="0" y="-66989"/>
              <a:ext cx="3794075" cy="368969"/>
            </a:xfrm>
            <a:prstGeom prst="rect">
              <a:avLst/>
            </a:prstGeom>
          </p:spPr>
          <p:txBody>
            <a:bodyPr lIns="50800" tIns="50800" rIns="50800" bIns="50800" rtlCol="0" anchor="ctr"/>
            <a:lstStyle/>
            <a:p>
              <a:pPr algn="ctr">
                <a:lnSpc>
                  <a:spcPts val="7776"/>
                </a:lnSpc>
              </a:pPr>
              <a:r>
                <a:rPr lang="en-US" sz="4800" b="1" dirty="0">
                  <a:solidFill>
                    <a:srgbClr val="FFFFFF"/>
                  </a:solidFill>
                  <a:latin typeface="Montserrat"/>
                </a:rPr>
                <a:t>Price Prediction</a:t>
              </a:r>
            </a:p>
          </p:txBody>
        </p:sp>
      </p:grpSp>
      <p:grpSp>
        <p:nvGrpSpPr>
          <p:cNvPr id="11" name="Group 11"/>
          <p:cNvGrpSpPr/>
          <p:nvPr/>
        </p:nvGrpSpPr>
        <p:grpSpPr>
          <a:xfrm>
            <a:off x="1790780" y="2261862"/>
            <a:ext cx="15574607" cy="7394504"/>
            <a:chOff x="0" y="0"/>
            <a:chExt cx="4356178" cy="2068224"/>
          </a:xfrm>
        </p:grpSpPr>
        <p:sp>
          <p:nvSpPr>
            <p:cNvPr id="12" name="Freeform 12"/>
            <p:cNvSpPr/>
            <p:nvPr/>
          </p:nvSpPr>
          <p:spPr>
            <a:xfrm>
              <a:off x="0" y="0"/>
              <a:ext cx="4356178" cy="2068224"/>
            </a:xfrm>
            <a:custGeom>
              <a:avLst/>
              <a:gdLst/>
              <a:ahLst/>
              <a:cxnLst/>
              <a:rect l="l" t="t" r="r" b="b"/>
              <a:pathLst>
                <a:path w="4356178" h="2068224">
                  <a:moveTo>
                    <a:pt x="29328" y="0"/>
                  </a:moveTo>
                  <a:lnTo>
                    <a:pt x="4326850" y="0"/>
                  </a:lnTo>
                  <a:cubicBezTo>
                    <a:pt x="4343048" y="0"/>
                    <a:pt x="4356178" y="13131"/>
                    <a:pt x="4356178" y="29328"/>
                  </a:cubicBezTo>
                  <a:lnTo>
                    <a:pt x="4356178" y="2038896"/>
                  </a:lnTo>
                  <a:cubicBezTo>
                    <a:pt x="4356178" y="2055093"/>
                    <a:pt x="4343048" y="2068224"/>
                    <a:pt x="4326850" y="2068224"/>
                  </a:cubicBezTo>
                  <a:lnTo>
                    <a:pt x="29328" y="2068224"/>
                  </a:lnTo>
                  <a:cubicBezTo>
                    <a:pt x="21550" y="2068224"/>
                    <a:pt x="14090" y="2065134"/>
                    <a:pt x="8590" y="2059634"/>
                  </a:cubicBezTo>
                  <a:cubicBezTo>
                    <a:pt x="3090" y="2054134"/>
                    <a:pt x="0" y="2046674"/>
                    <a:pt x="0" y="2038896"/>
                  </a:cubicBezTo>
                  <a:lnTo>
                    <a:pt x="0" y="29328"/>
                  </a:lnTo>
                  <a:cubicBezTo>
                    <a:pt x="0" y="13131"/>
                    <a:pt x="13131" y="0"/>
                    <a:pt x="29328"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3" name="TextBox 13"/>
            <p:cNvSpPr txBox="1"/>
            <p:nvPr/>
          </p:nvSpPr>
          <p:spPr>
            <a:xfrm>
              <a:off x="0" y="-95250"/>
              <a:ext cx="4356178" cy="2163474"/>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14" name="Group 14"/>
          <p:cNvGrpSpPr/>
          <p:nvPr/>
        </p:nvGrpSpPr>
        <p:grpSpPr>
          <a:xfrm>
            <a:off x="3829996" y="3439516"/>
            <a:ext cx="3642145" cy="1665891"/>
            <a:chOff x="0" y="0"/>
            <a:chExt cx="1018699" cy="465946"/>
          </a:xfrm>
        </p:grpSpPr>
        <p:sp>
          <p:nvSpPr>
            <p:cNvPr id="15" name="Freeform 15"/>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6" name="TextBox 16"/>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17" name="TextBox 17"/>
          <p:cNvSpPr txBox="1"/>
          <p:nvPr/>
        </p:nvSpPr>
        <p:spPr>
          <a:xfrm>
            <a:off x="3836446" y="3956138"/>
            <a:ext cx="3629244" cy="527872"/>
          </a:xfrm>
          <a:prstGeom prst="rect">
            <a:avLst/>
          </a:prstGeom>
        </p:spPr>
        <p:txBody>
          <a:bodyPr lIns="0" tIns="0" rIns="0" bIns="0" rtlCol="0" anchor="t">
            <a:spAutoFit/>
          </a:bodyPr>
          <a:lstStyle/>
          <a:p>
            <a:pPr algn="ctr">
              <a:lnSpc>
                <a:spcPts val="3943"/>
              </a:lnSpc>
            </a:pPr>
            <a:r>
              <a:rPr lang="en-US" sz="2816">
                <a:solidFill>
                  <a:srgbClr val="FFFFFF"/>
                </a:solidFill>
                <a:latin typeface="Codec Pro"/>
              </a:rPr>
              <a:t>Generator</a:t>
            </a:r>
          </a:p>
        </p:txBody>
      </p:sp>
      <p:grpSp>
        <p:nvGrpSpPr>
          <p:cNvPr id="18" name="Group 18"/>
          <p:cNvGrpSpPr/>
          <p:nvPr/>
        </p:nvGrpSpPr>
        <p:grpSpPr>
          <a:xfrm>
            <a:off x="11333964" y="3477609"/>
            <a:ext cx="3642145" cy="1665891"/>
            <a:chOff x="0" y="0"/>
            <a:chExt cx="1018699" cy="465946"/>
          </a:xfrm>
        </p:grpSpPr>
        <p:sp>
          <p:nvSpPr>
            <p:cNvPr id="19" name="Freeform 19"/>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0" name="TextBox 20"/>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1" name="TextBox 21"/>
          <p:cNvSpPr txBox="1"/>
          <p:nvPr/>
        </p:nvSpPr>
        <p:spPr>
          <a:xfrm>
            <a:off x="11340415" y="3994231"/>
            <a:ext cx="3629244" cy="527872"/>
          </a:xfrm>
          <a:prstGeom prst="rect">
            <a:avLst/>
          </a:prstGeom>
        </p:spPr>
        <p:txBody>
          <a:bodyPr lIns="0" tIns="0" rIns="0" bIns="0" rtlCol="0" anchor="t">
            <a:spAutoFit/>
          </a:bodyPr>
          <a:lstStyle/>
          <a:p>
            <a:pPr algn="ctr">
              <a:lnSpc>
                <a:spcPts val="3943"/>
              </a:lnSpc>
            </a:pPr>
            <a:r>
              <a:rPr lang="en-US" sz="2816">
                <a:solidFill>
                  <a:srgbClr val="FFFFFF"/>
                </a:solidFill>
                <a:latin typeface="Codec Pro"/>
              </a:rPr>
              <a:t>Discriminator</a:t>
            </a:r>
          </a:p>
        </p:txBody>
      </p:sp>
      <p:grpSp>
        <p:nvGrpSpPr>
          <p:cNvPr id="22" name="Group 22"/>
          <p:cNvGrpSpPr/>
          <p:nvPr/>
        </p:nvGrpSpPr>
        <p:grpSpPr>
          <a:xfrm>
            <a:off x="3836446" y="6638933"/>
            <a:ext cx="3642145" cy="1665891"/>
            <a:chOff x="0" y="0"/>
            <a:chExt cx="1018699" cy="465946"/>
          </a:xfrm>
        </p:grpSpPr>
        <p:sp>
          <p:nvSpPr>
            <p:cNvPr id="23" name="Freeform 23"/>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4" name="TextBox 24"/>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5" name="TextBox 25"/>
          <p:cNvSpPr txBox="1"/>
          <p:nvPr/>
        </p:nvSpPr>
        <p:spPr>
          <a:xfrm>
            <a:off x="3842897" y="7155554"/>
            <a:ext cx="3629244" cy="512024"/>
          </a:xfrm>
          <a:prstGeom prst="rect">
            <a:avLst/>
          </a:prstGeom>
        </p:spPr>
        <p:txBody>
          <a:bodyPr lIns="0" tIns="0" rIns="0" bIns="0" rtlCol="0" anchor="t">
            <a:spAutoFit/>
          </a:bodyPr>
          <a:lstStyle/>
          <a:p>
            <a:pPr algn="ctr">
              <a:lnSpc>
                <a:spcPts val="3803"/>
              </a:lnSpc>
            </a:pPr>
            <a:r>
              <a:rPr lang="en-US" sz="2716">
                <a:solidFill>
                  <a:srgbClr val="FFFFFF"/>
                </a:solidFill>
                <a:latin typeface="Codec Pro"/>
              </a:rPr>
              <a:t>Adversarial Training</a:t>
            </a:r>
          </a:p>
        </p:txBody>
      </p:sp>
      <p:grpSp>
        <p:nvGrpSpPr>
          <p:cNvPr id="26" name="Group 26"/>
          <p:cNvGrpSpPr/>
          <p:nvPr/>
        </p:nvGrpSpPr>
        <p:grpSpPr>
          <a:xfrm>
            <a:off x="11327514" y="6715125"/>
            <a:ext cx="3642145" cy="1665891"/>
            <a:chOff x="0" y="0"/>
            <a:chExt cx="1018699" cy="465946"/>
          </a:xfrm>
        </p:grpSpPr>
        <p:sp>
          <p:nvSpPr>
            <p:cNvPr id="27" name="Freeform 27"/>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8" name="TextBox 28"/>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9" name="TextBox 29"/>
          <p:cNvSpPr txBox="1"/>
          <p:nvPr/>
        </p:nvSpPr>
        <p:spPr>
          <a:xfrm>
            <a:off x="11333964" y="7231747"/>
            <a:ext cx="3629244" cy="527872"/>
          </a:xfrm>
          <a:prstGeom prst="rect">
            <a:avLst/>
          </a:prstGeom>
        </p:spPr>
        <p:txBody>
          <a:bodyPr lIns="0" tIns="0" rIns="0" bIns="0" rtlCol="0" anchor="t">
            <a:spAutoFit/>
          </a:bodyPr>
          <a:lstStyle/>
          <a:p>
            <a:pPr algn="ctr">
              <a:lnSpc>
                <a:spcPts val="3943"/>
              </a:lnSpc>
            </a:pPr>
            <a:r>
              <a:rPr lang="en-US" sz="2816">
                <a:solidFill>
                  <a:srgbClr val="FFFFFF"/>
                </a:solidFill>
                <a:latin typeface="Codec Pro"/>
              </a:rPr>
              <a:t>Evaluation</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6240201" y="8555143"/>
            <a:ext cx="4635925" cy="3859407"/>
          </a:xfrm>
          <a:custGeom>
            <a:avLst/>
            <a:gdLst/>
            <a:ahLst/>
            <a:cxnLst/>
            <a:rect l="l" t="t" r="r" b="b"/>
            <a:pathLst>
              <a:path w="4635925" h="3859407">
                <a:moveTo>
                  <a:pt x="0" y="0"/>
                </a:moveTo>
                <a:lnTo>
                  <a:pt x="4635925" y="0"/>
                </a:lnTo>
                <a:lnTo>
                  <a:pt x="4635925" y="3859407"/>
                </a:lnTo>
                <a:lnTo>
                  <a:pt x="0" y="3859407"/>
                </a:lnTo>
                <a:lnTo>
                  <a:pt x="0" y="0"/>
                </a:lnTo>
                <a:close/>
              </a:path>
            </a:pathLst>
          </a:custGeom>
          <a:blipFill>
            <a:blip r:embed="rId3"/>
            <a:stretch>
              <a:fillRect/>
            </a:stretch>
          </a:blipFill>
        </p:spPr>
      </p:sp>
      <p:sp>
        <p:nvSpPr>
          <p:cNvPr id="4" name="Freeform 4"/>
          <p:cNvSpPr/>
          <p:nvPr/>
        </p:nvSpPr>
        <p:spPr>
          <a:xfrm flipH="1" flipV="1">
            <a:off x="16780899" y="292042"/>
            <a:ext cx="1507101" cy="1969820"/>
          </a:xfrm>
          <a:custGeom>
            <a:avLst/>
            <a:gdLst/>
            <a:ahLst/>
            <a:cxnLst/>
            <a:rect l="l" t="t" r="r" b="b"/>
            <a:pathLst>
              <a:path w="1507101" h="1969820">
                <a:moveTo>
                  <a:pt x="1507101" y="1969820"/>
                </a:moveTo>
                <a:lnTo>
                  <a:pt x="0" y="1969820"/>
                </a:lnTo>
                <a:lnTo>
                  <a:pt x="0" y="0"/>
                </a:lnTo>
                <a:lnTo>
                  <a:pt x="1507101" y="0"/>
                </a:lnTo>
                <a:lnTo>
                  <a:pt x="1507101" y="1969820"/>
                </a:lnTo>
                <a:close/>
              </a:path>
            </a:pathLst>
          </a:custGeom>
          <a:blipFill>
            <a:blip r:embed="rId4"/>
            <a:stretch>
              <a:fillRect l="-321036" b="-144015"/>
            </a:stretch>
          </a:blipFill>
        </p:spPr>
      </p:sp>
      <p:grpSp>
        <p:nvGrpSpPr>
          <p:cNvPr id="5" name="Group 5"/>
          <p:cNvGrpSpPr/>
          <p:nvPr/>
        </p:nvGrpSpPr>
        <p:grpSpPr>
          <a:xfrm>
            <a:off x="472588" y="543248"/>
            <a:ext cx="1467408" cy="146740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7" name="TextBox 7"/>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4</a:t>
              </a:r>
            </a:p>
          </p:txBody>
        </p:sp>
      </p:grpSp>
      <p:grpSp>
        <p:nvGrpSpPr>
          <p:cNvPr id="8" name="Group 8"/>
          <p:cNvGrpSpPr/>
          <p:nvPr/>
        </p:nvGrpSpPr>
        <p:grpSpPr>
          <a:xfrm>
            <a:off x="2375269" y="543248"/>
            <a:ext cx="14405630" cy="1366538"/>
            <a:chOff x="0" y="-57931"/>
            <a:chExt cx="3794075" cy="359911"/>
          </a:xfrm>
        </p:grpSpPr>
        <p:sp>
          <p:nvSpPr>
            <p:cNvPr id="9" name="Freeform 9"/>
            <p:cNvSpPr/>
            <p:nvPr/>
          </p:nvSpPr>
          <p:spPr>
            <a:xfrm>
              <a:off x="0" y="0"/>
              <a:ext cx="3794075" cy="301980"/>
            </a:xfrm>
            <a:custGeom>
              <a:avLst/>
              <a:gdLst/>
              <a:ahLst/>
              <a:cxnLst/>
              <a:rect l="l" t="t" r="r" b="b"/>
              <a:pathLst>
                <a:path w="3794075" h="301980">
                  <a:moveTo>
                    <a:pt x="31708" y="0"/>
                  </a:moveTo>
                  <a:lnTo>
                    <a:pt x="3762367" y="0"/>
                  </a:lnTo>
                  <a:cubicBezTo>
                    <a:pt x="3770777" y="0"/>
                    <a:pt x="3778842" y="3341"/>
                    <a:pt x="3784788" y="9287"/>
                  </a:cubicBezTo>
                  <a:cubicBezTo>
                    <a:pt x="3790735" y="15233"/>
                    <a:pt x="3794075" y="23298"/>
                    <a:pt x="3794075" y="31708"/>
                  </a:cubicBezTo>
                  <a:lnTo>
                    <a:pt x="3794075" y="270272"/>
                  </a:lnTo>
                  <a:cubicBezTo>
                    <a:pt x="3794075" y="278682"/>
                    <a:pt x="3790735" y="286747"/>
                    <a:pt x="3784788" y="292693"/>
                  </a:cubicBezTo>
                  <a:cubicBezTo>
                    <a:pt x="3778842" y="298640"/>
                    <a:pt x="3770777" y="301980"/>
                    <a:pt x="3762367" y="301980"/>
                  </a:cubicBezTo>
                  <a:lnTo>
                    <a:pt x="31708" y="301980"/>
                  </a:lnTo>
                  <a:cubicBezTo>
                    <a:pt x="23298" y="301980"/>
                    <a:pt x="15233" y="298640"/>
                    <a:pt x="9287" y="292693"/>
                  </a:cubicBezTo>
                  <a:cubicBezTo>
                    <a:pt x="3341" y="286747"/>
                    <a:pt x="0" y="278682"/>
                    <a:pt x="0" y="270272"/>
                  </a:cubicBezTo>
                  <a:lnTo>
                    <a:pt x="0" y="31708"/>
                  </a:lnTo>
                  <a:cubicBezTo>
                    <a:pt x="0" y="23298"/>
                    <a:pt x="3341" y="15233"/>
                    <a:pt x="9287" y="9287"/>
                  </a:cubicBezTo>
                  <a:cubicBezTo>
                    <a:pt x="15233" y="3341"/>
                    <a:pt x="23298" y="0"/>
                    <a:pt x="31708"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10" name="TextBox 10"/>
            <p:cNvSpPr txBox="1"/>
            <p:nvPr/>
          </p:nvSpPr>
          <p:spPr>
            <a:xfrm>
              <a:off x="0" y="-57931"/>
              <a:ext cx="3794075" cy="359911"/>
            </a:xfrm>
            <a:prstGeom prst="rect">
              <a:avLst/>
            </a:prstGeom>
          </p:spPr>
          <p:txBody>
            <a:bodyPr lIns="50800" tIns="50800" rIns="50800" bIns="50800" rtlCol="0" anchor="ctr"/>
            <a:lstStyle/>
            <a:p>
              <a:pPr algn="ctr">
                <a:lnSpc>
                  <a:spcPts val="7776"/>
                </a:lnSpc>
              </a:pPr>
              <a:r>
                <a:rPr lang="en-US" sz="4800" b="1" dirty="0">
                  <a:solidFill>
                    <a:srgbClr val="FFFFFF"/>
                  </a:solidFill>
                  <a:latin typeface="Montserrat"/>
                </a:rPr>
                <a:t>Price Prediction</a:t>
              </a:r>
            </a:p>
          </p:txBody>
        </p:sp>
      </p:grpSp>
      <p:grpSp>
        <p:nvGrpSpPr>
          <p:cNvPr id="11" name="Group 11"/>
          <p:cNvGrpSpPr/>
          <p:nvPr/>
        </p:nvGrpSpPr>
        <p:grpSpPr>
          <a:xfrm>
            <a:off x="1790780" y="2261862"/>
            <a:ext cx="15574607" cy="7394504"/>
            <a:chOff x="0" y="0"/>
            <a:chExt cx="4356178" cy="2068224"/>
          </a:xfrm>
        </p:grpSpPr>
        <p:sp>
          <p:nvSpPr>
            <p:cNvPr id="12" name="Freeform 12"/>
            <p:cNvSpPr/>
            <p:nvPr/>
          </p:nvSpPr>
          <p:spPr>
            <a:xfrm>
              <a:off x="0" y="0"/>
              <a:ext cx="4356178" cy="2068224"/>
            </a:xfrm>
            <a:custGeom>
              <a:avLst/>
              <a:gdLst/>
              <a:ahLst/>
              <a:cxnLst/>
              <a:rect l="l" t="t" r="r" b="b"/>
              <a:pathLst>
                <a:path w="4356178" h="2068224">
                  <a:moveTo>
                    <a:pt x="29328" y="0"/>
                  </a:moveTo>
                  <a:lnTo>
                    <a:pt x="4326850" y="0"/>
                  </a:lnTo>
                  <a:cubicBezTo>
                    <a:pt x="4343048" y="0"/>
                    <a:pt x="4356178" y="13131"/>
                    <a:pt x="4356178" y="29328"/>
                  </a:cubicBezTo>
                  <a:lnTo>
                    <a:pt x="4356178" y="2038896"/>
                  </a:lnTo>
                  <a:cubicBezTo>
                    <a:pt x="4356178" y="2055093"/>
                    <a:pt x="4343048" y="2068224"/>
                    <a:pt x="4326850" y="2068224"/>
                  </a:cubicBezTo>
                  <a:lnTo>
                    <a:pt x="29328" y="2068224"/>
                  </a:lnTo>
                  <a:cubicBezTo>
                    <a:pt x="21550" y="2068224"/>
                    <a:pt x="14090" y="2065134"/>
                    <a:pt x="8590" y="2059634"/>
                  </a:cubicBezTo>
                  <a:cubicBezTo>
                    <a:pt x="3090" y="2054134"/>
                    <a:pt x="0" y="2046674"/>
                    <a:pt x="0" y="2038896"/>
                  </a:cubicBezTo>
                  <a:lnTo>
                    <a:pt x="0" y="29328"/>
                  </a:lnTo>
                  <a:cubicBezTo>
                    <a:pt x="0" y="13131"/>
                    <a:pt x="13131" y="0"/>
                    <a:pt x="29328"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3" name="TextBox 13"/>
            <p:cNvSpPr txBox="1"/>
            <p:nvPr/>
          </p:nvSpPr>
          <p:spPr>
            <a:xfrm>
              <a:off x="0" y="-95250"/>
              <a:ext cx="4356178" cy="2163474"/>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14" name="Group 14"/>
          <p:cNvGrpSpPr/>
          <p:nvPr/>
        </p:nvGrpSpPr>
        <p:grpSpPr>
          <a:xfrm>
            <a:off x="11333964" y="3477609"/>
            <a:ext cx="3642145" cy="1665891"/>
            <a:chOff x="0" y="0"/>
            <a:chExt cx="1018699" cy="465946"/>
          </a:xfrm>
        </p:grpSpPr>
        <p:sp>
          <p:nvSpPr>
            <p:cNvPr id="15" name="Freeform 15"/>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6" name="TextBox 16"/>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17" name="TextBox 17"/>
          <p:cNvSpPr txBox="1"/>
          <p:nvPr/>
        </p:nvSpPr>
        <p:spPr>
          <a:xfrm>
            <a:off x="11340415" y="3994231"/>
            <a:ext cx="3629244" cy="527872"/>
          </a:xfrm>
          <a:prstGeom prst="rect">
            <a:avLst/>
          </a:prstGeom>
        </p:spPr>
        <p:txBody>
          <a:bodyPr lIns="0" tIns="0" rIns="0" bIns="0" rtlCol="0" anchor="t">
            <a:spAutoFit/>
          </a:bodyPr>
          <a:lstStyle/>
          <a:p>
            <a:pPr algn="ctr">
              <a:lnSpc>
                <a:spcPts val="3943"/>
              </a:lnSpc>
            </a:pPr>
            <a:r>
              <a:rPr lang="en-US" sz="2816">
                <a:solidFill>
                  <a:srgbClr val="FFFFFF"/>
                </a:solidFill>
                <a:latin typeface="Codec Pro"/>
              </a:rPr>
              <a:t>Discriminator</a:t>
            </a:r>
          </a:p>
        </p:txBody>
      </p:sp>
      <p:grpSp>
        <p:nvGrpSpPr>
          <p:cNvPr id="18" name="Group 18"/>
          <p:cNvGrpSpPr/>
          <p:nvPr/>
        </p:nvGrpSpPr>
        <p:grpSpPr>
          <a:xfrm>
            <a:off x="3836446" y="6638933"/>
            <a:ext cx="3642145" cy="1665891"/>
            <a:chOff x="0" y="0"/>
            <a:chExt cx="1018699" cy="465946"/>
          </a:xfrm>
        </p:grpSpPr>
        <p:sp>
          <p:nvSpPr>
            <p:cNvPr id="19" name="Freeform 19"/>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0" name="TextBox 20"/>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1" name="TextBox 21"/>
          <p:cNvSpPr txBox="1"/>
          <p:nvPr/>
        </p:nvSpPr>
        <p:spPr>
          <a:xfrm>
            <a:off x="3842897" y="7155554"/>
            <a:ext cx="3629244" cy="512024"/>
          </a:xfrm>
          <a:prstGeom prst="rect">
            <a:avLst/>
          </a:prstGeom>
        </p:spPr>
        <p:txBody>
          <a:bodyPr lIns="0" tIns="0" rIns="0" bIns="0" rtlCol="0" anchor="t">
            <a:spAutoFit/>
          </a:bodyPr>
          <a:lstStyle/>
          <a:p>
            <a:pPr algn="ctr">
              <a:lnSpc>
                <a:spcPts val="3803"/>
              </a:lnSpc>
            </a:pPr>
            <a:r>
              <a:rPr lang="en-US" sz="2716">
                <a:solidFill>
                  <a:srgbClr val="FFFFFF"/>
                </a:solidFill>
                <a:latin typeface="Codec Pro"/>
              </a:rPr>
              <a:t>Adversarial Training</a:t>
            </a:r>
          </a:p>
        </p:txBody>
      </p:sp>
      <p:grpSp>
        <p:nvGrpSpPr>
          <p:cNvPr id="22" name="Group 22"/>
          <p:cNvGrpSpPr/>
          <p:nvPr/>
        </p:nvGrpSpPr>
        <p:grpSpPr>
          <a:xfrm>
            <a:off x="11327514" y="6715125"/>
            <a:ext cx="3642145" cy="1665891"/>
            <a:chOff x="0" y="0"/>
            <a:chExt cx="1018699" cy="465946"/>
          </a:xfrm>
        </p:grpSpPr>
        <p:sp>
          <p:nvSpPr>
            <p:cNvPr id="23" name="Freeform 23"/>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4" name="TextBox 24"/>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5" name="TextBox 25"/>
          <p:cNvSpPr txBox="1"/>
          <p:nvPr/>
        </p:nvSpPr>
        <p:spPr>
          <a:xfrm>
            <a:off x="11333964" y="7231747"/>
            <a:ext cx="3629244" cy="527872"/>
          </a:xfrm>
          <a:prstGeom prst="rect">
            <a:avLst/>
          </a:prstGeom>
        </p:spPr>
        <p:txBody>
          <a:bodyPr lIns="0" tIns="0" rIns="0" bIns="0" rtlCol="0" anchor="t">
            <a:spAutoFit/>
          </a:bodyPr>
          <a:lstStyle/>
          <a:p>
            <a:pPr algn="ctr">
              <a:lnSpc>
                <a:spcPts val="3943"/>
              </a:lnSpc>
            </a:pPr>
            <a:r>
              <a:rPr lang="en-US" sz="2816">
                <a:solidFill>
                  <a:srgbClr val="FFFFFF"/>
                </a:solidFill>
                <a:latin typeface="Codec Pro"/>
              </a:rPr>
              <a:t>Erosion 2</a:t>
            </a:r>
          </a:p>
        </p:txBody>
      </p:sp>
      <p:sp>
        <p:nvSpPr>
          <p:cNvPr id="26" name="TextBox 26"/>
          <p:cNvSpPr txBox="1"/>
          <p:nvPr/>
        </p:nvSpPr>
        <p:spPr>
          <a:xfrm>
            <a:off x="2375269" y="6355833"/>
            <a:ext cx="8509031" cy="439924"/>
          </a:xfrm>
          <a:prstGeom prst="rect">
            <a:avLst/>
          </a:prstGeom>
        </p:spPr>
        <p:txBody>
          <a:bodyPr lIns="0" tIns="0" rIns="0" bIns="0" rtlCol="0" anchor="t">
            <a:spAutoFit/>
          </a:bodyPr>
          <a:lstStyle/>
          <a:p>
            <a:pPr algn="ctr">
              <a:lnSpc>
                <a:spcPts val="3706"/>
              </a:lnSpc>
              <a:spcBef>
                <a:spcPct val="0"/>
              </a:spcBef>
            </a:pPr>
            <a:r>
              <a:rPr lang="en-US" sz="2288">
                <a:solidFill>
                  <a:srgbClr val="FFFFFF"/>
                </a:solidFill>
                <a:latin typeface="Decalotype"/>
              </a:rPr>
              <a:t>o</a:t>
            </a:r>
          </a:p>
        </p:txBody>
      </p:sp>
      <p:grpSp>
        <p:nvGrpSpPr>
          <p:cNvPr id="27" name="Group 27"/>
          <p:cNvGrpSpPr/>
          <p:nvPr/>
        </p:nvGrpSpPr>
        <p:grpSpPr>
          <a:xfrm>
            <a:off x="2375269" y="2681848"/>
            <a:ext cx="14232128" cy="6284926"/>
            <a:chOff x="0" y="0"/>
            <a:chExt cx="3980690" cy="1757878"/>
          </a:xfrm>
        </p:grpSpPr>
        <p:sp>
          <p:nvSpPr>
            <p:cNvPr id="28" name="Freeform 28"/>
            <p:cNvSpPr/>
            <p:nvPr/>
          </p:nvSpPr>
          <p:spPr>
            <a:xfrm>
              <a:off x="0" y="0"/>
              <a:ext cx="3980690" cy="1757878"/>
            </a:xfrm>
            <a:custGeom>
              <a:avLst/>
              <a:gdLst/>
              <a:ahLst/>
              <a:cxnLst/>
              <a:rect l="l" t="t" r="r" b="b"/>
              <a:pathLst>
                <a:path w="3980690" h="1757878">
                  <a:moveTo>
                    <a:pt x="32095" y="0"/>
                  </a:moveTo>
                  <a:lnTo>
                    <a:pt x="3948596" y="0"/>
                  </a:lnTo>
                  <a:cubicBezTo>
                    <a:pt x="3957108" y="0"/>
                    <a:pt x="3965271" y="3381"/>
                    <a:pt x="3971290" y="9400"/>
                  </a:cubicBezTo>
                  <a:cubicBezTo>
                    <a:pt x="3977309" y="15419"/>
                    <a:pt x="3980690" y="23583"/>
                    <a:pt x="3980690" y="32095"/>
                  </a:cubicBezTo>
                  <a:lnTo>
                    <a:pt x="3980690" y="1725783"/>
                  </a:lnTo>
                  <a:cubicBezTo>
                    <a:pt x="3980690" y="1734295"/>
                    <a:pt x="3977309" y="1742459"/>
                    <a:pt x="3971290" y="1748478"/>
                  </a:cubicBezTo>
                  <a:cubicBezTo>
                    <a:pt x="3965271" y="1754497"/>
                    <a:pt x="3957108" y="1757878"/>
                    <a:pt x="3948596" y="1757878"/>
                  </a:cubicBezTo>
                  <a:lnTo>
                    <a:pt x="32095" y="1757878"/>
                  </a:lnTo>
                  <a:cubicBezTo>
                    <a:pt x="23583" y="1757878"/>
                    <a:pt x="15419" y="1754497"/>
                    <a:pt x="9400" y="1748478"/>
                  </a:cubicBezTo>
                  <a:cubicBezTo>
                    <a:pt x="3381" y="1742459"/>
                    <a:pt x="0" y="1734295"/>
                    <a:pt x="0" y="1725783"/>
                  </a:cubicBezTo>
                  <a:lnTo>
                    <a:pt x="0" y="32095"/>
                  </a:lnTo>
                  <a:cubicBezTo>
                    <a:pt x="0" y="23583"/>
                    <a:pt x="3381" y="15419"/>
                    <a:pt x="9400" y="9400"/>
                  </a:cubicBezTo>
                  <a:cubicBezTo>
                    <a:pt x="15419" y="3381"/>
                    <a:pt x="23583" y="0"/>
                    <a:pt x="32095"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9" name="TextBox 29"/>
            <p:cNvSpPr txBox="1"/>
            <p:nvPr/>
          </p:nvSpPr>
          <p:spPr>
            <a:xfrm>
              <a:off x="0" y="-95250"/>
              <a:ext cx="3980690" cy="1853128"/>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30" name="TextBox 30"/>
          <p:cNvSpPr txBox="1"/>
          <p:nvPr/>
        </p:nvSpPr>
        <p:spPr>
          <a:xfrm>
            <a:off x="2802575" y="3536359"/>
            <a:ext cx="13377515" cy="4768464"/>
          </a:xfrm>
          <a:prstGeom prst="rect">
            <a:avLst/>
          </a:prstGeom>
        </p:spPr>
        <p:txBody>
          <a:bodyPr lIns="0" tIns="0" rIns="0" bIns="0" rtlCol="0" anchor="t">
            <a:spAutoFit/>
          </a:bodyPr>
          <a:lstStyle/>
          <a:p>
            <a:pPr>
              <a:lnSpc>
                <a:spcPts val="3774"/>
              </a:lnSpc>
            </a:pPr>
            <a:r>
              <a:rPr lang="en-US" sz="2696">
                <a:solidFill>
                  <a:srgbClr val="FFFFFF"/>
                </a:solidFill>
                <a:latin typeface="Codec Pro"/>
              </a:rPr>
              <a:t>The generator architecture consists of three GRU layers, each followed by a Rectified Linear Unit (ReLU) activation function. The first GRU layer accepts input determined by the latent space dimensionality and has a hidden size of 1024 units, while subsequent GRU layers decrease in size to reduce sequence dimensionality. Dropout layers are incorporated to prevent overfitting by randomly dropping units during training. Following the GRU layers, linear layers further diminish the dimensionality of hidden representations, ultimately generating the final output sequence. These components collectively enable the generator to effectively model sequential data and produce synthetic samples with reduced risk of overfitting.</a:t>
            </a:r>
          </a:p>
        </p:txBody>
      </p:sp>
      <p:sp>
        <p:nvSpPr>
          <p:cNvPr id="31" name="TextBox 31"/>
          <p:cNvSpPr txBox="1"/>
          <p:nvPr/>
        </p:nvSpPr>
        <p:spPr>
          <a:xfrm>
            <a:off x="2246023" y="2951943"/>
            <a:ext cx="14232128" cy="594995"/>
          </a:xfrm>
          <a:prstGeom prst="rect">
            <a:avLst/>
          </a:prstGeom>
        </p:spPr>
        <p:txBody>
          <a:bodyPr lIns="0" tIns="0" rIns="0" bIns="0" rtlCol="0" anchor="t">
            <a:spAutoFit/>
          </a:bodyPr>
          <a:lstStyle/>
          <a:p>
            <a:pPr algn="ctr">
              <a:lnSpc>
                <a:spcPts val="4480"/>
              </a:lnSpc>
            </a:pPr>
            <a:r>
              <a:rPr lang="en-US" sz="3200">
                <a:solidFill>
                  <a:srgbClr val="FFFFFF"/>
                </a:solidFill>
                <a:latin typeface="Codec Pro"/>
              </a:rPr>
              <a:t>Generator</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6240201" y="8555143"/>
            <a:ext cx="4635925" cy="3859407"/>
          </a:xfrm>
          <a:custGeom>
            <a:avLst/>
            <a:gdLst/>
            <a:ahLst/>
            <a:cxnLst/>
            <a:rect l="l" t="t" r="r" b="b"/>
            <a:pathLst>
              <a:path w="4635925" h="3859407">
                <a:moveTo>
                  <a:pt x="0" y="0"/>
                </a:moveTo>
                <a:lnTo>
                  <a:pt x="4635925" y="0"/>
                </a:lnTo>
                <a:lnTo>
                  <a:pt x="4635925" y="3859407"/>
                </a:lnTo>
                <a:lnTo>
                  <a:pt x="0" y="3859407"/>
                </a:lnTo>
                <a:lnTo>
                  <a:pt x="0" y="0"/>
                </a:lnTo>
                <a:close/>
              </a:path>
            </a:pathLst>
          </a:custGeom>
          <a:blipFill>
            <a:blip r:embed="rId3"/>
            <a:stretch>
              <a:fillRect/>
            </a:stretch>
          </a:blipFill>
        </p:spPr>
      </p:sp>
      <p:sp>
        <p:nvSpPr>
          <p:cNvPr id="4" name="Freeform 4"/>
          <p:cNvSpPr/>
          <p:nvPr/>
        </p:nvSpPr>
        <p:spPr>
          <a:xfrm flipH="1" flipV="1">
            <a:off x="16780899" y="292042"/>
            <a:ext cx="1507101" cy="1969820"/>
          </a:xfrm>
          <a:custGeom>
            <a:avLst/>
            <a:gdLst/>
            <a:ahLst/>
            <a:cxnLst/>
            <a:rect l="l" t="t" r="r" b="b"/>
            <a:pathLst>
              <a:path w="1507101" h="1969820">
                <a:moveTo>
                  <a:pt x="1507101" y="1969820"/>
                </a:moveTo>
                <a:lnTo>
                  <a:pt x="0" y="1969820"/>
                </a:lnTo>
                <a:lnTo>
                  <a:pt x="0" y="0"/>
                </a:lnTo>
                <a:lnTo>
                  <a:pt x="1507101" y="0"/>
                </a:lnTo>
                <a:lnTo>
                  <a:pt x="1507101" y="1969820"/>
                </a:lnTo>
                <a:close/>
              </a:path>
            </a:pathLst>
          </a:custGeom>
          <a:blipFill>
            <a:blip r:embed="rId4"/>
            <a:stretch>
              <a:fillRect l="-321036" b="-144015"/>
            </a:stretch>
          </a:blipFill>
        </p:spPr>
      </p:sp>
      <p:grpSp>
        <p:nvGrpSpPr>
          <p:cNvPr id="5" name="Group 5"/>
          <p:cNvGrpSpPr/>
          <p:nvPr/>
        </p:nvGrpSpPr>
        <p:grpSpPr>
          <a:xfrm>
            <a:off x="472588" y="543248"/>
            <a:ext cx="1467408" cy="146740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7" name="TextBox 7"/>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4</a:t>
              </a:r>
            </a:p>
          </p:txBody>
        </p:sp>
      </p:grpSp>
      <p:grpSp>
        <p:nvGrpSpPr>
          <p:cNvPr id="8" name="Group 8"/>
          <p:cNvGrpSpPr/>
          <p:nvPr/>
        </p:nvGrpSpPr>
        <p:grpSpPr>
          <a:xfrm>
            <a:off x="2375269" y="442376"/>
            <a:ext cx="14405630" cy="1467410"/>
            <a:chOff x="0" y="-84498"/>
            <a:chExt cx="3794075" cy="386478"/>
          </a:xfrm>
        </p:grpSpPr>
        <p:sp>
          <p:nvSpPr>
            <p:cNvPr id="9" name="Freeform 9"/>
            <p:cNvSpPr/>
            <p:nvPr/>
          </p:nvSpPr>
          <p:spPr>
            <a:xfrm>
              <a:off x="0" y="0"/>
              <a:ext cx="3794075" cy="301980"/>
            </a:xfrm>
            <a:custGeom>
              <a:avLst/>
              <a:gdLst/>
              <a:ahLst/>
              <a:cxnLst/>
              <a:rect l="l" t="t" r="r" b="b"/>
              <a:pathLst>
                <a:path w="3794075" h="301980">
                  <a:moveTo>
                    <a:pt x="31708" y="0"/>
                  </a:moveTo>
                  <a:lnTo>
                    <a:pt x="3762367" y="0"/>
                  </a:lnTo>
                  <a:cubicBezTo>
                    <a:pt x="3770777" y="0"/>
                    <a:pt x="3778842" y="3341"/>
                    <a:pt x="3784788" y="9287"/>
                  </a:cubicBezTo>
                  <a:cubicBezTo>
                    <a:pt x="3790735" y="15233"/>
                    <a:pt x="3794075" y="23298"/>
                    <a:pt x="3794075" y="31708"/>
                  </a:cubicBezTo>
                  <a:lnTo>
                    <a:pt x="3794075" y="270272"/>
                  </a:lnTo>
                  <a:cubicBezTo>
                    <a:pt x="3794075" y="278682"/>
                    <a:pt x="3790735" y="286747"/>
                    <a:pt x="3784788" y="292693"/>
                  </a:cubicBezTo>
                  <a:cubicBezTo>
                    <a:pt x="3778842" y="298640"/>
                    <a:pt x="3770777" y="301980"/>
                    <a:pt x="3762367" y="301980"/>
                  </a:cubicBezTo>
                  <a:lnTo>
                    <a:pt x="31708" y="301980"/>
                  </a:lnTo>
                  <a:cubicBezTo>
                    <a:pt x="23298" y="301980"/>
                    <a:pt x="15233" y="298640"/>
                    <a:pt x="9287" y="292693"/>
                  </a:cubicBezTo>
                  <a:cubicBezTo>
                    <a:pt x="3341" y="286747"/>
                    <a:pt x="0" y="278682"/>
                    <a:pt x="0" y="270272"/>
                  </a:cubicBezTo>
                  <a:lnTo>
                    <a:pt x="0" y="31708"/>
                  </a:lnTo>
                  <a:cubicBezTo>
                    <a:pt x="0" y="23298"/>
                    <a:pt x="3341" y="15233"/>
                    <a:pt x="9287" y="9287"/>
                  </a:cubicBezTo>
                  <a:cubicBezTo>
                    <a:pt x="15233" y="3341"/>
                    <a:pt x="23298" y="0"/>
                    <a:pt x="31708"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10" name="TextBox 10"/>
            <p:cNvSpPr txBox="1"/>
            <p:nvPr/>
          </p:nvSpPr>
          <p:spPr>
            <a:xfrm>
              <a:off x="0" y="-84498"/>
              <a:ext cx="3794075" cy="386478"/>
            </a:xfrm>
            <a:prstGeom prst="rect">
              <a:avLst/>
            </a:prstGeom>
          </p:spPr>
          <p:txBody>
            <a:bodyPr lIns="50800" tIns="50800" rIns="50800" bIns="50800" rtlCol="0" anchor="ctr"/>
            <a:lstStyle/>
            <a:p>
              <a:pPr algn="ctr">
                <a:lnSpc>
                  <a:spcPts val="7776"/>
                </a:lnSpc>
              </a:pPr>
              <a:r>
                <a:rPr lang="en-US" sz="4800" b="1" dirty="0">
                  <a:solidFill>
                    <a:srgbClr val="FFFFFF"/>
                  </a:solidFill>
                  <a:latin typeface="Montserrat"/>
                </a:rPr>
                <a:t>Price Prediction</a:t>
              </a:r>
            </a:p>
          </p:txBody>
        </p:sp>
      </p:grpSp>
      <p:grpSp>
        <p:nvGrpSpPr>
          <p:cNvPr id="11" name="Group 11"/>
          <p:cNvGrpSpPr/>
          <p:nvPr/>
        </p:nvGrpSpPr>
        <p:grpSpPr>
          <a:xfrm>
            <a:off x="1809830" y="2261862"/>
            <a:ext cx="15574607" cy="7394504"/>
            <a:chOff x="0" y="0"/>
            <a:chExt cx="4356178" cy="2068224"/>
          </a:xfrm>
        </p:grpSpPr>
        <p:sp>
          <p:nvSpPr>
            <p:cNvPr id="12" name="Freeform 12"/>
            <p:cNvSpPr/>
            <p:nvPr/>
          </p:nvSpPr>
          <p:spPr>
            <a:xfrm>
              <a:off x="0" y="0"/>
              <a:ext cx="4356178" cy="2068224"/>
            </a:xfrm>
            <a:custGeom>
              <a:avLst/>
              <a:gdLst/>
              <a:ahLst/>
              <a:cxnLst/>
              <a:rect l="l" t="t" r="r" b="b"/>
              <a:pathLst>
                <a:path w="4356178" h="2068224">
                  <a:moveTo>
                    <a:pt x="29328" y="0"/>
                  </a:moveTo>
                  <a:lnTo>
                    <a:pt x="4326850" y="0"/>
                  </a:lnTo>
                  <a:cubicBezTo>
                    <a:pt x="4343048" y="0"/>
                    <a:pt x="4356178" y="13131"/>
                    <a:pt x="4356178" y="29328"/>
                  </a:cubicBezTo>
                  <a:lnTo>
                    <a:pt x="4356178" y="2038896"/>
                  </a:lnTo>
                  <a:cubicBezTo>
                    <a:pt x="4356178" y="2055093"/>
                    <a:pt x="4343048" y="2068224"/>
                    <a:pt x="4326850" y="2068224"/>
                  </a:cubicBezTo>
                  <a:lnTo>
                    <a:pt x="29328" y="2068224"/>
                  </a:lnTo>
                  <a:cubicBezTo>
                    <a:pt x="21550" y="2068224"/>
                    <a:pt x="14090" y="2065134"/>
                    <a:pt x="8590" y="2059634"/>
                  </a:cubicBezTo>
                  <a:cubicBezTo>
                    <a:pt x="3090" y="2054134"/>
                    <a:pt x="0" y="2046674"/>
                    <a:pt x="0" y="2038896"/>
                  </a:cubicBezTo>
                  <a:lnTo>
                    <a:pt x="0" y="29328"/>
                  </a:lnTo>
                  <a:cubicBezTo>
                    <a:pt x="0" y="13131"/>
                    <a:pt x="13131" y="0"/>
                    <a:pt x="29328"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3" name="TextBox 13"/>
            <p:cNvSpPr txBox="1"/>
            <p:nvPr/>
          </p:nvSpPr>
          <p:spPr>
            <a:xfrm>
              <a:off x="0" y="-95250"/>
              <a:ext cx="4356178" cy="2163474"/>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14" name="Group 14"/>
          <p:cNvGrpSpPr/>
          <p:nvPr/>
        </p:nvGrpSpPr>
        <p:grpSpPr>
          <a:xfrm>
            <a:off x="3829996" y="3439516"/>
            <a:ext cx="3642145" cy="1665891"/>
            <a:chOff x="0" y="0"/>
            <a:chExt cx="1018699" cy="465946"/>
          </a:xfrm>
        </p:grpSpPr>
        <p:sp>
          <p:nvSpPr>
            <p:cNvPr id="15" name="Freeform 15"/>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6" name="TextBox 16"/>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17" name="TextBox 17"/>
          <p:cNvSpPr txBox="1"/>
          <p:nvPr/>
        </p:nvSpPr>
        <p:spPr>
          <a:xfrm>
            <a:off x="3836446" y="3956138"/>
            <a:ext cx="3629244" cy="527872"/>
          </a:xfrm>
          <a:prstGeom prst="rect">
            <a:avLst/>
          </a:prstGeom>
        </p:spPr>
        <p:txBody>
          <a:bodyPr lIns="0" tIns="0" rIns="0" bIns="0" rtlCol="0" anchor="t">
            <a:spAutoFit/>
          </a:bodyPr>
          <a:lstStyle/>
          <a:p>
            <a:pPr algn="ctr">
              <a:lnSpc>
                <a:spcPts val="3943"/>
              </a:lnSpc>
            </a:pPr>
            <a:r>
              <a:rPr lang="en-US" sz="2816">
                <a:solidFill>
                  <a:srgbClr val="FFFFFF"/>
                </a:solidFill>
                <a:latin typeface="Codec Pro"/>
              </a:rPr>
              <a:t>Generator</a:t>
            </a:r>
          </a:p>
        </p:txBody>
      </p:sp>
      <p:grpSp>
        <p:nvGrpSpPr>
          <p:cNvPr id="18" name="Group 18"/>
          <p:cNvGrpSpPr/>
          <p:nvPr/>
        </p:nvGrpSpPr>
        <p:grpSpPr>
          <a:xfrm>
            <a:off x="11333964" y="3477609"/>
            <a:ext cx="3642145" cy="1665891"/>
            <a:chOff x="0" y="0"/>
            <a:chExt cx="1018699" cy="465946"/>
          </a:xfrm>
        </p:grpSpPr>
        <p:sp>
          <p:nvSpPr>
            <p:cNvPr id="19" name="Freeform 19"/>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0" name="TextBox 20"/>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1" name="TextBox 21"/>
          <p:cNvSpPr txBox="1"/>
          <p:nvPr/>
        </p:nvSpPr>
        <p:spPr>
          <a:xfrm>
            <a:off x="11340415" y="3994231"/>
            <a:ext cx="3629244" cy="527872"/>
          </a:xfrm>
          <a:prstGeom prst="rect">
            <a:avLst/>
          </a:prstGeom>
        </p:spPr>
        <p:txBody>
          <a:bodyPr lIns="0" tIns="0" rIns="0" bIns="0" rtlCol="0" anchor="t">
            <a:spAutoFit/>
          </a:bodyPr>
          <a:lstStyle/>
          <a:p>
            <a:pPr algn="ctr">
              <a:lnSpc>
                <a:spcPts val="3943"/>
              </a:lnSpc>
            </a:pPr>
            <a:r>
              <a:rPr lang="en-US" sz="2816" dirty="0">
                <a:solidFill>
                  <a:srgbClr val="FFFFFF"/>
                </a:solidFill>
                <a:latin typeface="Codec Pro"/>
              </a:rPr>
              <a:t>Discriminator</a:t>
            </a:r>
          </a:p>
        </p:txBody>
      </p:sp>
      <p:grpSp>
        <p:nvGrpSpPr>
          <p:cNvPr id="22" name="Group 22"/>
          <p:cNvGrpSpPr/>
          <p:nvPr/>
        </p:nvGrpSpPr>
        <p:grpSpPr>
          <a:xfrm>
            <a:off x="3836446" y="6638933"/>
            <a:ext cx="3642145" cy="1665891"/>
            <a:chOff x="0" y="0"/>
            <a:chExt cx="1018699" cy="465946"/>
          </a:xfrm>
        </p:grpSpPr>
        <p:sp>
          <p:nvSpPr>
            <p:cNvPr id="23" name="Freeform 23"/>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4" name="TextBox 24"/>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5" name="TextBox 25"/>
          <p:cNvSpPr txBox="1"/>
          <p:nvPr/>
        </p:nvSpPr>
        <p:spPr>
          <a:xfrm>
            <a:off x="3842897" y="7155554"/>
            <a:ext cx="3629244" cy="512024"/>
          </a:xfrm>
          <a:prstGeom prst="rect">
            <a:avLst/>
          </a:prstGeom>
        </p:spPr>
        <p:txBody>
          <a:bodyPr lIns="0" tIns="0" rIns="0" bIns="0" rtlCol="0" anchor="t">
            <a:spAutoFit/>
          </a:bodyPr>
          <a:lstStyle/>
          <a:p>
            <a:pPr algn="ctr">
              <a:lnSpc>
                <a:spcPts val="3803"/>
              </a:lnSpc>
            </a:pPr>
            <a:r>
              <a:rPr lang="en-US" sz="2716">
                <a:solidFill>
                  <a:srgbClr val="FFFFFF"/>
                </a:solidFill>
                <a:latin typeface="Codec Pro"/>
              </a:rPr>
              <a:t>Adversarial Training</a:t>
            </a:r>
          </a:p>
        </p:txBody>
      </p:sp>
      <p:grpSp>
        <p:nvGrpSpPr>
          <p:cNvPr id="26" name="Group 26"/>
          <p:cNvGrpSpPr/>
          <p:nvPr/>
        </p:nvGrpSpPr>
        <p:grpSpPr>
          <a:xfrm>
            <a:off x="11327514" y="6715125"/>
            <a:ext cx="3642145" cy="1665891"/>
            <a:chOff x="0" y="0"/>
            <a:chExt cx="1018699" cy="465946"/>
          </a:xfrm>
        </p:grpSpPr>
        <p:sp>
          <p:nvSpPr>
            <p:cNvPr id="27" name="Freeform 27"/>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8" name="TextBox 28"/>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9" name="TextBox 29"/>
          <p:cNvSpPr txBox="1"/>
          <p:nvPr/>
        </p:nvSpPr>
        <p:spPr>
          <a:xfrm>
            <a:off x="11333964" y="7231747"/>
            <a:ext cx="3629244" cy="527872"/>
          </a:xfrm>
          <a:prstGeom prst="rect">
            <a:avLst/>
          </a:prstGeom>
        </p:spPr>
        <p:txBody>
          <a:bodyPr lIns="0" tIns="0" rIns="0" bIns="0" rtlCol="0" anchor="t">
            <a:spAutoFit/>
          </a:bodyPr>
          <a:lstStyle/>
          <a:p>
            <a:pPr algn="ctr">
              <a:lnSpc>
                <a:spcPts val="3943"/>
              </a:lnSpc>
            </a:pPr>
            <a:r>
              <a:rPr lang="en-US" sz="2816">
                <a:solidFill>
                  <a:srgbClr val="FFFFFF"/>
                </a:solidFill>
                <a:latin typeface="Codec Pro"/>
              </a:rPr>
              <a:t>Evaluation</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6240201" y="8555143"/>
            <a:ext cx="4635925" cy="3859407"/>
          </a:xfrm>
          <a:custGeom>
            <a:avLst/>
            <a:gdLst/>
            <a:ahLst/>
            <a:cxnLst/>
            <a:rect l="l" t="t" r="r" b="b"/>
            <a:pathLst>
              <a:path w="4635925" h="3859407">
                <a:moveTo>
                  <a:pt x="0" y="0"/>
                </a:moveTo>
                <a:lnTo>
                  <a:pt x="4635925" y="0"/>
                </a:lnTo>
                <a:lnTo>
                  <a:pt x="4635925" y="3859407"/>
                </a:lnTo>
                <a:lnTo>
                  <a:pt x="0" y="3859407"/>
                </a:lnTo>
                <a:lnTo>
                  <a:pt x="0" y="0"/>
                </a:lnTo>
                <a:close/>
              </a:path>
            </a:pathLst>
          </a:custGeom>
          <a:blipFill>
            <a:blip r:embed="rId3"/>
            <a:stretch>
              <a:fillRect/>
            </a:stretch>
          </a:blipFill>
        </p:spPr>
      </p:sp>
      <p:sp>
        <p:nvSpPr>
          <p:cNvPr id="4" name="Freeform 4"/>
          <p:cNvSpPr/>
          <p:nvPr/>
        </p:nvSpPr>
        <p:spPr>
          <a:xfrm flipH="1" flipV="1">
            <a:off x="16780899" y="292042"/>
            <a:ext cx="1507101" cy="1969820"/>
          </a:xfrm>
          <a:custGeom>
            <a:avLst/>
            <a:gdLst/>
            <a:ahLst/>
            <a:cxnLst/>
            <a:rect l="l" t="t" r="r" b="b"/>
            <a:pathLst>
              <a:path w="1507101" h="1969820">
                <a:moveTo>
                  <a:pt x="1507101" y="1969820"/>
                </a:moveTo>
                <a:lnTo>
                  <a:pt x="0" y="1969820"/>
                </a:lnTo>
                <a:lnTo>
                  <a:pt x="0" y="0"/>
                </a:lnTo>
                <a:lnTo>
                  <a:pt x="1507101" y="0"/>
                </a:lnTo>
                <a:lnTo>
                  <a:pt x="1507101" y="1969820"/>
                </a:lnTo>
                <a:close/>
              </a:path>
            </a:pathLst>
          </a:custGeom>
          <a:blipFill>
            <a:blip r:embed="rId4"/>
            <a:stretch>
              <a:fillRect l="-321036" b="-144015"/>
            </a:stretch>
          </a:blipFill>
        </p:spPr>
      </p:sp>
      <p:grpSp>
        <p:nvGrpSpPr>
          <p:cNvPr id="5" name="Group 5"/>
          <p:cNvGrpSpPr/>
          <p:nvPr/>
        </p:nvGrpSpPr>
        <p:grpSpPr>
          <a:xfrm>
            <a:off x="472588" y="543248"/>
            <a:ext cx="1467408" cy="146740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7" name="TextBox 7"/>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4</a:t>
              </a:r>
            </a:p>
          </p:txBody>
        </p:sp>
      </p:grpSp>
      <p:grpSp>
        <p:nvGrpSpPr>
          <p:cNvPr id="8" name="Group 8"/>
          <p:cNvGrpSpPr/>
          <p:nvPr/>
        </p:nvGrpSpPr>
        <p:grpSpPr>
          <a:xfrm>
            <a:off x="2375269" y="567768"/>
            <a:ext cx="14405630" cy="1342018"/>
            <a:chOff x="0" y="-51473"/>
            <a:chExt cx="3794075" cy="353453"/>
          </a:xfrm>
        </p:grpSpPr>
        <p:sp>
          <p:nvSpPr>
            <p:cNvPr id="9" name="Freeform 9"/>
            <p:cNvSpPr/>
            <p:nvPr/>
          </p:nvSpPr>
          <p:spPr>
            <a:xfrm>
              <a:off x="0" y="0"/>
              <a:ext cx="3794075" cy="301980"/>
            </a:xfrm>
            <a:custGeom>
              <a:avLst/>
              <a:gdLst/>
              <a:ahLst/>
              <a:cxnLst/>
              <a:rect l="l" t="t" r="r" b="b"/>
              <a:pathLst>
                <a:path w="3794075" h="301980">
                  <a:moveTo>
                    <a:pt x="31708" y="0"/>
                  </a:moveTo>
                  <a:lnTo>
                    <a:pt x="3762367" y="0"/>
                  </a:lnTo>
                  <a:cubicBezTo>
                    <a:pt x="3770777" y="0"/>
                    <a:pt x="3778842" y="3341"/>
                    <a:pt x="3784788" y="9287"/>
                  </a:cubicBezTo>
                  <a:cubicBezTo>
                    <a:pt x="3790735" y="15233"/>
                    <a:pt x="3794075" y="23298"/>
                    <a:pt x="3794075" y="31708"/>
                  </a:cubicBezTo>
                  <a:lnTo>
                    <a:pt x="3794075" y="270272"/>
                  </a:lnTo>
                  <a:cubicBezTo>
                    <a:pt x="3794075" y="278682"/>
                    <a:pt x="3790735" y="286747"/>
                    <a:pt x="3784788" y="292693"/>
                  </a:cubicBezTo>
                  <a:cubicBezTo>
                    <a:pt x="3778842" y="298640"/>
                    <a:pt x="3770777" y="301980"/>
                    <a:pt x="3762367" y="301980"/>
                  </a:cubicBezTo>
                  <a:lnTo>
                    <a:pt x="31708" y="301980"/>
                  </a:lnTo>
                  <a:cubicBezTo>
                    <a:pt x="23298" y="301980"/>
                    <a:pt x="15233" y="298640"/>
                    <a:pt x="9287" y="292693"/>
                  </a:cubicBezTo>
                  <a:cubicBezTo>
                    <a:pt x="3341" y="286747"/>
                    <a:pt x="0" y="278682"/>
                    <a:pt x="0" y="270272"/>
                  </a:cubicBezTo>
                  <a:lnTo>
                    <a:pt x="0" y="31708"/>
                  </a:lnTo>
                  <a:cubicBezTo>
                    <a:pt x="0" y="23298"/>
                    <a:pt x="3341" y="15233"/>
                    <a:pt x="9287" y="9287"/>
                  </a:cubicBezTo>
                  <a:cubicBezTo>
                    <a:pt x="15233" y="3341"/>
                    <a:pt x="23298" y="0"/>
                    <a:pt x="31708"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10" name="TextBox 10"/>
            <p:cNvSpPr txBox="1"/>
            <p:nvPr/>
          </p:nvSpPr>
          <p:spPr>
            <a:xfrm>
              <a:off x="0" y="-51473"/>
              <a:ext cx="3794075" cy="353453"/>
            </a:xfrm>
            <a:prstGeom prst="rect">
              <a:avLst/>
            </a:prstGeom>
          </p:spPr>
          <p:txBody>
            <a:bodyPr lIns="50800" tIns="50800" rIns="50800" bIns="50800" rtlCol="0" anchor="ctr"/>
            <a:lstStyle/>
            <a:p>
              <a:pPr algn="ctr">
                <a:lnSpc>
                  <a:spcPts val="7776"/>
                </a:lnSpc>
              </a:pPr>
              <a:r>
                <a:rPr lang="en-US" sz="4800" b="1" dirty="0">
                  <a:solidFill>
                    <a:srgbClr val="FFFFFF"/>
                  </a:solidFill>
                  <a:latin typeface="Montserrat"/>
                </a:rPr>
                <a:t>Price Prediction</a:t>
              </a:r>
            </a:p>
          </p:txBody>
        </p:sp>
      </p:grpSp>
      <p:grpSp>
        <p:nvGrpSpPr>
          <p:cNvPr id="11" name="Group 11"/>
          <p:cNvGrpSpPr/>
          <p:nvPr/>
        </p:nvGrpSpPr>
        <p:grpSpPr>
          <a:xfrm>
            <a:off x="1790780" y="2261862"/>
            <a:ext cx="15574607" cy="7394504"/>
            <a:chOff x="0" y="0"/>
            <a:chExt cx="4356178" cy="2068224"/>
          </a:xfrm>
        </p:grpSpPr>
        <p:sp>
          <p:nvSpPr>
            <p:cNvPr id="12" name="Freeform 12"/>
            <p:cNvSpPr/>
            <p:nvPr/>
          </p:nvSpPr>
          <p:spPr>
            <a:xfrm>
              <a:off x="0" y="0"/>
              <a:ext cx="4356178" cy="2068224"/>
            </a:xfrm>
            <a:custGeom>
              <a:avLst/>
              <a:gdLst/>
              <a:ahLst/>
              <a:cxnLst/>
              <a:rect l="l" t="t" r="r" b="b"/>
              <a:pathLst>
                <a:path w="4356178" h="2068224">
                  <a:moveTo>
                    <a:pt x="29328" y="0"/>
                  </a:moveTo>
                  <a:lnTo>
                    <a:pt x="4326850" y="0"/>
                  </a:lnTo>
                  <a:cubicBezTo>
                    <a:pt x="4343048" y="0"/>
                    <a:pt x="4356178" y="13131"/>
                    <a:pt x="4356178" y="29328"/>
                  </a:cubicBezTo>
                  <a:lnTo>
                    <a:pt x="4356178" y="2038896"/>
                  </a:lnTo>
                  <a:cubicBezTo>
                    <a:pt x="4356178" y="2055093"/>
                    <a:pt x="4343048" y="2068224"/>
                    <a:pt x="4326850" y="2068224"/>
                  </a:cubicBezTo>
                  <a:lnTo>
                    <a:pt x="29328" y="2068224"/>
                  </a:lnTo>
                  <a:cubicBezTo>
                    <a:pt x="21550" y="2068224"/>
                    <a:pt x="14090" y="2065134"/>
                    <a:pt x="8590" y="2059634"/>
                  </a:cubicBezTo>
                  <a:cubicBezTo>
                    <a:pt x="3090" y="2054134"/>
                    <a:pt x="0" y="2046674"/>
                    <a:pt x="0" y="2038896"/>
                  </a:cubicBezTo>
                  <a:lnTo>
                    <a:pt x="0" y="29328"/>
                  </a:lnTo>
                  <a:cubicBezTo>
                    <a:pt x="0" y="13131"/>
                    <a:pt x="13131" y="0"/>
                    <a:pt x="29328"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3" name="TextBox 13"/>
            <p:cNvSpPr txBox="1"/>
            <p:nvPr/>
          </p:nvSpPr>
          <p:spPr>
            <a:xfrm>
              <a:off x="0" y="-95250"/>
              <a:ext cx="4356178" cy="2163474"/>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14" name="Group 14"/>
          <p:cNvGrpSpPr/>
          <p:nvPr/>
        </p:nvGrpSpPr>
        <p:grpSpPr>
          <a:xfrm>
            <a:off x="11333964" y="3477609"/>
            <a:ext cx="3642145" cy="1665891"/>
            <a:chOff x="0" y="0"/>
            <a:chExt cx="1018699" cy="465946"/>
          </a:xfrm>
        </p:grpSpPr>
        <p:sp>
          <p:nvSpPr>
            <p:cNvPr id="15" name="Freeform 15"/>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6" name="TextBox 16"/>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17" name="TextBox 17"/>
          <p:cNvSpPr txBox="1"/>
          <p:nvPr/>
        </p:nvSpPr>
        <p:spPr>
          <a:xfrm>
            <a:off x="11340415" y="3994231"/>
            <a:ext cx="3629244" cy="527872"/>
          </a:xfrm>
          <a:prstGeom prst="rect">
            <a:avLst/>
          </a:prstGeom>
        </p:spPr>
        <p:txBody>
          <a:bodyPr lIns="0" tIns="0" rIns="0" bIns="0" rtlCol="0" anchor="t">
            <a:spAutoFit/>
          </a:bodyPr>
          <a:lstStyle/>
          <a:p>
            <a:pPr algn="ctr">
              <a:lnSpc>
                <a:spcPts val="3943"/>
              </a:lnSpc>
            </a:pPr>
            <a:r>
              <a:rPr lang="en-US" sz="2816">
                <a:solidFill>
                  <a:srgbClr val="FFFFFF"/>
                </a:solidFill>
                <a:latin typeface="Codec Pro"/>
              </a:rPr>
              <a:t>Discriminator</a:t>
            </a:r>
          </a:p>
        </p:txBody>
      </p:sp>
      <p:grpSp>
        <p:nvGrpSpPr>
          <p:cNvPr id="18" name="Group 18"/>
          <p:cNvGrpSpPr/>
          <p:nvPr/>
        </p:nvGrpSpPr>
        <p:grpSpPr>
          <a:xfrm>
            <a:off x="3836446" y="6638933"/>
            <a:ext cx="3642145" cy="1665891"/>
            <a:chOff x="0" y="0"/>
            <a:chExt cx="1018699" cy="465946"/>
          </a:xfrm>
        </p:grpSpPr>
        <p:sp>
          <p:nvSpPr>
            <p:cNvPr id="19" name="Freeform 19"/>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0" name="TextBox 20"/>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1" name="TextBox 21"/>
          <p:cNvSpPr txBox="1"/>
          <p:nvPr/>
        </p:nvSpPr>
        <p:spPr>
          <a:xfrm>
            <a:off x="3842897" y="7155554"/>
            <a:ext cx="3629244" cy="512024"/>
          </a:xfrm>
          <a:prstGeom prst="rect">
            <a:avLst/>
          </a:prstGeom>
        </p:spPr>
        <p:txBody>
          <a:bodyPr lIns="0" tIns="0" rIns="0" bIns="0" rtlCol="0" anchor="t">
            <a:spAutoFit/>
          </a:bodyPr>
          <a:lstStyle/>
          <a:p>
            <a:pPr algn="ctr">
              <a:lnSpc>
                <a:spcPts val="3803"/>
              </a:lnSpc>
            </a:pPr>
            <a:r>
              <a:rPr lang="en-US" sz="2716">
                <a:solidFill>
                  <a:srgbClr val="FFFFFF"/>
                </a:solidFill>
                <a:latin typeface="Codec Pro"/>
              </a:rPr>
              <a:t>Adversarial Training</a:t>
            </a:r>
          </a:p>
        </p:txBody>
      </p:sp>
      <p:grpSp>
        <p:nvGrpSpPr>
          <p:cNvPr id="22" name="Group 22"/>
          <p:cNvGrpSpPr/>
          <p:nvPr/>
        </p:nvGrpSpPr>
        <p:grpSpPr>
          <a:xfrm>
            <a:off x="11327514" y="6715125"/>
            <a:ext cx="3642145" cy="1665891"/>
            <a:chOff x="0" y="0"/>
            <a:chExt cx="1018699" cy="465946"/>
          </a:xfrm>
        </p:grpSpPr>
        <p:sp>
          <p:nvSpPr>
            <p:cNvPr id="23" name="Freeform 23"/>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4" name="TextBox 24"/>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5" name="TextBox 25"/>
          <p:cNvSpPr txBox="1"/>
          <p:nvPr/>
        </p:nvSpPr>
        <p:spPr>
          <a:xfrm>
            <a:off x="11333964" y="7231747"/>
            <a:ext cx="3629244" cy="527872"/>
          </a:xfrm>
          <a:prstGeom prst="rect">
            <a:avLst/>
          </a:prstGeom>
        </p:spPr>
        <p:txBody>
          <a:bodyPr lIns="0" tIns="0" rIns="0" bIns="0" rtlCol="0" anchor="t">
            <a:spAutoFit/>
          </a:bodyPr>
          <a:lstStyle/>
          <a:p>
            <a:pPr algn="ctr">
              <a:lnSpc>
                <a:spcPts val="3943"/>
              </a:lnSpc>
            </a:pPr>
            <a:r>
              <a:rPr lang="en-US" sz="2816">
                <a:solidFill>
                  <a:srgbClr val="FFFFFF"/>
                </a:solidFill>
                <a:latin typeface="Codec Pro"/>
              </a:rPr>
              <a:t>Erosion 2</a:t>
            </a:r>
          </a:p>
        </p:txBody>
      </p:sp>
      <p:sp>
        <p:nvSpPr>
          <p:cNvPr id="26" name="TextBox 26"/>
          <p:cNvSpPr txBox="1"/>
          <p:nvPr/>
        </p:nvSpPr>
        <p:spPr>
          <a:xfrm>
            <a:off x="2375269" y="6355833"/>
            <a:ext cx="8509031" cy="439924"/>
          </a:xfrm>
          <a:prstGeom prst="rect">
            <a:avLst/>
          </a:prstGeom>
        </p:spPr>
        <p:txBody>
          <a:bodyPr lIns="0" tIns="0" rIns="0" bIns="0" rtlCol="0" anchor="t">
            <a:spAutoFit/>
          </a:bodyPr>
          <a:lstStyle/>
          <a:p>
            <a:pPr algn="ctr">
              <a:lnSpc>
                <a:spcPts val="3706"/>
              </a:lnSpc>
              <a:spcBef>
                <a:spcPct val="0"/>
              </a:spcBef>
            </a:pPr>
            <a:r>
              <a:rPr lang="en-US" sz="2288">
                <a:solidFill>
                  <a:srgbClr val="FFFFFF"/>
                </a:solidFill>
                <a:latin typeface="Decalotype"/>
              </a:rPr>
              <a:t>o</a:t>
            </a:r>
          </a:p>
        </p:txBody>
      </p:sp>
      <p:grpSp>
        <p:nvGrpSpPr>
          <p:cNvPr id="32" name="Group 18">
            <a:extLst>
              <a:ext uri="{FF2B5EF4-FFF2-40B4-BE49-F238E27FC236}">
                <a16:creationId xmlns:a16="http://schemas.microsoft.com/office/drawing/2014/main" id="{5B2FD0BF-4DAD-8851-7EDC-5EFDCBD7A2D2}"/>
              </a:ext>
            </a:extLst>
          </p:cNvPr>
          <p:cNvGrpSpPr/>
          <p:nvPr/>
        </p:nvGrpSpPr>
        <p:grpSpPr>
          <a:xfrm>
            <a:off x="2260310" y="2810426"/>
            <a:ext cx="14277952" cy="6228000"/>
            <a:chOff x="0" y="0"/>
            <a:chExt cx="1018699" cy="465946"/>
          </a:xfrm>
        </p:grpSpPr>
        <p:sp>
          <p:nvSpPr>
            <p:cNvPr id="33" name="Freeform 19">
              <a:extLst>
                <a:ext uri="{FF2B5EF4-FFF2-40B4-BE49-F238E27FC236}">
                  <a16:creationId xmlns:a16="http://schemas.microsoft.com/office/drawing/2014/main" id="{9DF71C2A-1FAD-6303-5E0B-6A8DAFC5488E}"/>
                </a:ext>
              </a:extLst>
            </p:cNvPr>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34" name="TextBox 20">
              <a:extLst>
                <a:ext uri="{FF2B5EF4-FFF2-40B4-BE49-F238E27FC236}">
                  <a16:creationId xmlns:a16="http://schemas.microsoft.com/office/drawing/2014/main" id="{91D85D1A-76BD-AF6C-209A-D057E54CFFA2}"/>
                </a:ext>
              </a:extLst>
            </p:cNvPr>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30" name="TextBox 30"/>
          <p:cNvSpPr txBox="1"/>
          <p:nvPr/>
        </p:nvSpPr>
        <p:spPr>
          <a:xfrm>
            <a:off x="3186679" y="3494163"/>
            <a:ext cx="12855298" cy="5328766"/>
          </a:xfrm>
          <a:prstGeom prst="rect">
            <a:avLst/>
          </a:prstGeom>
        </p:spPr>
        <p:txBody>
          <a:bodyPr wrap="square" lIns="0" tIns="0" rIns="0" bIns="0" rtlCol="0" anchor="t">
            <a:spAutoFit/>
          </a:bodyPr>
          <a:lstStyle/>
          <a:p>
            <a:pPr>
              <a:lnSpc>
                <a:spcPts val="3774"/>
              </a:lnSpc>
            </a:pPr>
            <a:r>
              <a:rPr lang="en-US" sz="2696" dirty="0">
                <a:solidFill>
                  <a:srgbClr val="FFFFFF"/>
                </a:solidFill>
                <a:latin typeface="Codec Pro"/>
              </a:rPr>
              <a:t>The discriminator comprises of a series of convolutional layers followed by linear layers. The initial convolutional layer convolves the input data to extract essential features, progressively increasing the depth and complexity of the representations through subsequent convolutional layers. Each convolutional layer is complemented by a leaky rectified linear unit (Leaky </a:t>
            </a:r>
            <a:r>
              <a:rPr lang="en-US" sz="2696" dirty="0" err="1">
                <a:solidFill>
                  <a:srgbClr val="FFFFFF"/>
                </a:solidFill>
                <a:latin typeface="Codec Pro"/>
              </a:rPr>
              <a:t>ReLU</a:t>
            </a:r>
            <a:r>
              <a:rPr lang="en-US" sz="2696" dirty="0">
                <a:solidFill>
                  <a:srgbClr val="FFFFFF"/>
                </a:solidFill>
                <a:latin typeface="Codec Pro"/>
              </a:rPr>
              <a:t>) activation function, introducing non-linearity to capture intricate patterns in the data effectively. The linear layers further process the extracted features, ultimately producing a single output. Additionally, rectified linear units (</a:t>
            </a:r>
            <a:r>
              <a:rPr lang="en-US" sz="2696" dirty="0" err="1">
                <a:solidFill>
                  <a:srgbClr val="FFFFFF"/>
                </a:solidFill>
                <a:latin typeface="Codec Pro"/>
              </a:rPr>
              <a:t>ReLU</a:t>
            </a:r>
            <a:r>
              <a:rPr lang="en-US" sz="2696" dirty="0">
                <a:solidFill>
                  <a:srgbClr val="FFFFFF"/>
                </a:solidFill>
                <a:latin typeface="Codec Pro"/>
              </a:rPr>
              <a:t>) are employed in conjunction with the linear layers to enhance non-linearity further. The discriminator's primary role is to discriminate between real and fake data samples by assessing the features extracted from the input data. </a:t>
            </a:r>
          </a:p>
        </p:txBody>
      </p:sp>
      <p:sp>
        <p:nvSpPr>
          <p:cNvPr id="31" name="TextBox 31"/>
          <p:cNvSpPr txBox="1"/>
          <p:nvPr/>
        </p:nvSpPr>
        <p:spPr>
          <a:xfrm>
            <a:off x="2246023" y="2951943"/>
            <a:ext cx="14232128" cy="594995"/>
          </a:xfrm>
          <a:prstGeom prst="rect">
            <a:avLst/>
          </a:prstGeom>
        </p:spPr>
        <p:txBody>
          <a:bodyPr lIns="0" tIns="0" rIns="0" bIns="0" rtlCol="0" anchor="t">
            <a:spAutoFit/>
          </a:bodyPr>
          <a:lstStyle/>
          <a:p>
            <a:pPr algn="ctr">
              <a:lnSpc>
                <a:spcPts val="4480"/>
              </a:lnSpc>
            </a:pPr>
            <a:r>
              <a:rPr lang="en-US" sz="3200">
                <a:solidFill>
                  <a:srgbClr val="FFFFFF"/>
                </a:solidFill>
                <a:latin typeface="Codec Pro"/>
              </a:rPr>
              <a:t>Discriminator</a:t>
            </a:r>
          </a:p>
        </p:txBody>
      </p:sp>
      <p:sp>
        <p:nvSpPr>
          <p:cNvPr id="35" name="Rectangle 34">
            <a:extLst>
              <a:ext uri="{FF2B5EF4-FFF2-40B4-BE49-F238E27FC236}">
                <a16:creationId xmlns:a16="http://schemas.microsoft.com/office/drawing/2014/main" id="{7BAD2AE7-9D57-98FA-353A-C6160D563AD8}"/>
              </a:ext>
            </a:extLst>
          </p:cNvPr>
          <p:cNvSpPr/>
          <p:nvPr/>
        </p:nvSpPr>
        <p:spPr>
          <a:xfrm>
            <a:off x="19050000" y="3771900"/>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6240201" y="8555143"/>
            <a:ext cx="4635925" cy="3859407"/>
          </a:xfrm>
          <a:custGeom>
            <a:avLst/>
            <a:gdLst/>
            <a:ahLst/>
            <a:cxnLst/>
            <a:rect l="l" t="t" r="r" b="b"/>
            <a:pathLst>
              <a:path w="4635925" h="3859407">
                <a:moveTo>
                  <a:pt x="0" y="0"/>
                </a:moveTo>
                <a:lnTo>
                  <a:pt x="4635925" y="0"/>
                </a:lnTo>
                <a:lnTo>
                  <a:pt x="4635925" y="3859407"/>
                </a:lnTo>
                <a:lnTo>
                  <a:pt x="0" y="3859407"/>
                </a:lnTo>
                <a:lnTo>
                  <a:pt x="0" y="0"/>
                </a:lnTo>
                <a:close/>
              </a:path>
            </a:pathLst>
          </a:custGeom>
          <a:blipFill>
            <a:blip r:embed="rId3"/>
            <a:stretch>
              <a:fillRect/>
            </a:stretch>
          </a:blipFill>
        </p:spPr>
      </p:sp>
      <p:sp>
        <p:nvSpPr>
          <p:cNvPr id="4" name="Freeform 4"/>
          <p:cNvSpPr/>
          <p:nvPr/>
        </p:nvSpPr>
        <p:spPr>
          <a:xfrm flipH="1" flipV="1">
            <a:off x="16780899" y="292042"/>
            <a:ext cx="1507101" cy="1969820"/>
          </a:xfrm>
          <a:custGeom>
            <a:avLst/>
            <a:gdLst/>
            <a:ahLst/>
            <a:cxnLst/>
            <a:rect l="l" t="t" r="r" b="b"/>
            <a:pathLst>
              <a:path w="1507101" h="1969820">
                <a:moveTo>
                  <a:pt x="1507101" y="1969820"/>
                </a:moveTo>
                <a:lnTo>
                  <a:pt x="0" y="1969820"/>
                </a:lnTo>
                <a:lnTo>
                  <a:pt x="0" y="0"/>
                </a:lnTo>
                <a:lnTo>
                  <a:pt x="1507101" y="0"/>
                </a:lnTo>
                <a:lnTo>
                  <a:pt x="1507101" y="1969820"/>
                </a:lnTo>
                <a:close/>
              </a:path>
            </a:pathLst>
          </a:custGeom>
          <a:blipFill>
            <a:blip r:embed="rId4"/>
            <a:stretch>
              <a:fillRect l="-321036" b="-144015"/>
            </a:stretch>
          </a:blipFill>
        </p:spPr>
      </p:sp>
      <p:grpSp>
        <p:nvGrpSpPr>
          <p:cNvPr id="5" name="Group 5"/>
          <p:cNvGrpSpPr/>
          <p:nvPr/>
        </p:nvGrpSpPr>
        <p:grpSpPr>
          <a:xfrm>
            <a:off x="472588" y="543248"/>
            <a:ext cx="1467408" cy="146740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7" name="TextBox 7"/>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4</a:t>
              </a:r>
            </a:p>
          </p:txBody>
        </p:sp>
      </p:grpSp>
      <p:grpSp>
        <p:nvGrpSpPr>
          <p:cNvPr id="8" name="Group 8"/>
          <p:cNvGrpSpPr/>
          <p:nvPr/>
        </p:nvGrpSpPr>
        <p:grpSpPr>
          <a:xfrm>
            <a:off x="2375269" y="630633"/>
            <a:ext cx="14405630" cy="1279153"/>
            <a:chOff x="0" y="-34916"/>
            <a:chExt cx="3794075" cy="336896"/>
          </a:xfrm>
        </p:grpSpPr>
        <p:sp>
          <p:nvSpPr>
            <p:cNvPr id="9" name="Freeform 9"/>
            <p:cNvSpPr/>
            <p:nvPr/>
          </p:nvSpPr>
          <p:spPr>
            <a:xfrm>
              <a:off x="0" y="0"/>
              <a:ext cx="3794075" cy="301980"/>
            </a:xfrm>
            <a:custGeom>
              <a:avLst/>
              <a:gdLst/>
              <a:ahLst/>
              <a:cxnLst/>
              <a:rect l="l" t="t" r="r" b="b"/>
              <a:pathLst>
                <a:path w="3794075" h="301980">
                  <a:moveTo>
                    <a:pt x="31708" y="0"/>
                  </a:moveTo>
                  <a:lnTo>
                    <a:pt x="3762367" y="0"/>
                  </a:lnTo>
                  <a:cubicBezTo>
                    <a:pt x="3770777" y="0"/>
                    <a:pt x="3778842" y="3341"/>
                    <a:pt x="3784788" y="9287"/>
                  </a:cubicBezTo>
                  <a:cubicBezTo>
                    <a:pt x="3790735" y="15233"/>
                    <a:pt x="3794075" y="23298"/>
                    <a:pt x="3794075" y="31708"/>
                  </a:cubicBezTo>
                  <a:lnTo>
                    <a:pt x="3794075" y="270272"/>
                  </a:lnTo>
                  <a:cubicBezTo>
                    <a:pt x="3794075" y="278682"/>
                    <a:pt x="3790735" y="286747"/>
                    <a:pt x="3784788" y="292693"/>
                  </a:cubicBezTo>
                  <a:cubicBezTo>
                    <a:pt x="3778842" y="298640"/>
                    <a:pt x="3770777" y="301980"/>
                    <a:pt x="3762367" y="301980"/>
                  </a:cubicBezTo>
                  <a:lnTo>
                    <a:pt x="31708" y="301980"/>
                  </a:lnTo>
                  <a:cubicBezTo>
                    <a:pt x="23298" y="301980"/>
                    <a:pt x="15233" y="298640"/>
                    <a:pt x="9287" y="292693"/>
                  </a:cubicBezTo>
                  <a:cubicBezTo>
                    <a:pt x="3341" y="286747"/>
                    <a:pt x="0" y="278682"/>
                    <a:pt x="0" y="270272"/>
                  </a:cubicBezTo>
                  <a:lnTo>
                    <a:pt x="0" y="31708"/>
                  </a:lnTo>
                  <a:cubicBezTo>
                    <a:pt x="0" y="23298"/>
                    <a:pt x="3341" y="15233"/>
                    <a:pt x="9287" y="9287"/>
                  </a:cubicBezTo>
                  <a:cubicBezTo>
                    <a:pt x="15233" y="3341"/>
                    <a:pt x="23298" y="0"/>
                    <a:pt x="31708"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10" name="TextBox 10"/>
            <p:cNvSpPr txBox="1"/>
            <p:nvPr/>
          </p:nvSpPr>
          <p:spPr>
            <a:xfrm>
              <a:off x="0" y="-34916"/>
              <a:ext cx="3794075" cy="336896"/>
            </a:xfrm>
            <a:prstGeom prst="rect">
              <a:avLst/>
            </a:prstGeom>
          </p:spPr>
          <p:txBody>
            <a:bodyPr lIns="50800" tIns="50800" rIns="50800" bIns="50800" rtlCol="0" anchor="ctr"/>
            <a:lstStyle/>
            <a:p>
              <a:pPr algn="ctr">
                <a:lnSpc>
                  <a:spcPts val="7776"/>
                </a:lnSpc>
              </a:pPr>
              <a:r>
                <a:rPr lang="en-US" sz="4800" b="1" dirty="0">
                  <a:solidFill>
                    <a:srgbClr val="FFFFFF"/>
                  </a:solidFill>
                  <a:latin typeface="Montserrat"/>
                </a:rPr>
                <a:t>Price Prediction</a:t>
              </a:r>
            </a:p>
          </p:txBody>
        </p:sp>
      </p:grpSp>
      <p:grpSp>
        <p:nvGrpSpPr>
          <p:cNvPr id="11" name="Group 11"/>
          <p:cNvGrpSpPr/>
          <p:nvPr/>
        </p:nvGrpSpPr>
        <p:grpSpPr>
          <a:xfrm>
            <a:off x="1790780" y="2261862"/>
            <a:ext cx="15574607" cy="7394504"/>
            <a:chOff x="0" y="0"/>
            <a:chExt cx="4356178" cy="2068224"/>
          </a:xfrm>
        </p:grpSpPr>
        <p:sp>
          <p:nvSpPr>
            <p:cNvPr id="12" name="Freeform 12"/>
            <p:cNvSpPr/>
            <p:nvPr/>
          </p:nvSpPr>
          <p:spPr>
            <a:xfrm>
              <a:off x="0" y="0"/>
              <a:ext cx="4356178" cy="2068224"/>
            </a:xfrm>
            <a:custGeom>
              <a:avLst/>
              <a:gdLst/>
              <a:ahLst/>
              <a:cxnLst/>
              <a:rect l="l" t="t" r="r" b="b"/>
              <a:pathLst>
                <a:path w="4356178" h="2068224">
                  <a:moveTo>
                    <a:pt x="29328" y="0"/>
                  </a:moveTo>
                  <a:lnTo>
                    <a:pt x="4326850" y="0"/>
                  </a:lnTo>
                  <a:cubicBezTo>
                    <a:pt x="4343048" y="0"/>
                    <a:pt x="4356178" y="13131"/>
                    <a:pt x="4356178" y="29328"/>
                  </a:cubicBezTo>
                  <a:lnTo>
                    <a:pt x="4356178" y="2038896"/>
                  </a:lnTo>
                  <a:cubicBezTo>
                    <a:pt x="4356178" y="2055093"/>
                    <a:pt x="4343048" y="2068224"/>
                    <a:pt x="4326850" y="2068224"/>
                  </a:cubicBezTo>
                  <a:lnTo>
                    <a:pt x="29328" y="2068224"/>
                  </a:lnTo>
                  <a:cubicBezTo>
                    <a:pt x="21550" y="2068224"/>
                    <a:pt x="14090" y="2065134"/>
                    <a:pt x="8590" y="2059634"/>
                  </a:cubicBezTo>
                  <a:cubicBezTo>
                    <a:pt x="3090" y="2054134"/>
                    <a:pt x="0" y="2046674"/>
                    <a:pt x="0" y="2038896"/>
                  </a:cubicBezTo>
                  <a:lnTo>
                    <a:pt x="0" y="29328"/>
                  </a:lnTo>
                  <a:cubicBezTo>
                    <a:pt x="0" y="13131"/>
                    <a:pt x="13131" y="0"/>
                    <a:pt x="29328"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3" name="TextBox 13"/>
            <p:cNvSpPr txBox="1"/>
            <p:nvPr/>
          </p:nvSpPr>
          <p:spPr>
            <a:xfrm>
              <a:off x="0" y="-95250"/>
              <a:ext cx="4356178" cy="2163474"/>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14" name="Group 14"/>
          <p:cNvGrpSpPr/>
          <p:nvPr/>
        </p:nvGrpSpPr>
        <p:grpSpPr>
          <a:xfrm>
            <a:off x="3829996" y="3439516"/>
            <a:ext cx="3642145" cy="1665891"/>
            <a:chOff x="0" y="0"/>
            <a:chExt cx="1018699" cy="465946"/>
          </a:xfrm>
        </p:grpSpPr>
        <p:sp>
          <p:nvSpPr>
            <p:cNvPr id="15" name="Freeform 15"/>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6" name="TextBox 16"/>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17" name="TextBox 17"/>
          <p:cNvSpPr txBox="1"/>
          <p:nvPr/>
        </p:nvSpPr>
        <p:spPr>
          <a:xfrm>
            <a:off x="3836446" y="3956138"/>
            <a:ext cx="3629244" cy="527872"/>
          </a:xfrm>
          <a:prstGeom prst="rect">
            <a:avLst/>
          </a:prstGeom>
        </p:spPr>
        <p:txBody>
          <a:bodyPr lIns="0" tIns="0" rIns="0" bIns="0" rtlCol="0" anchor="t">
            <a:spAutoFit/>
          </a:bodyPr>
          <a:lstStyle/>
          <a:p>
            <a:pPr algn="ctr">
              <a:lnSpc>
                <a:spcPts val="3943"/>
              </a:lnSpc>
            </a:pPr>
            <a:r>
              <a:rPr lang="en-US" sz="2816">
                <a:solidFill>
                  <a:srgbClr val="FFFFFF"/>
                </a:solidFill>
                <a:latin typeface="Codec Pro"/>
              </a:rPr>
              <a:t>Generator</a:t>
            </a:r>
          </a:p>
        </p:txBody>
      </p:sp>
      <p:grpSp>
        <p:nvGrpSpPr>
          <p:cNvPr id="18" name="Group 18"/>
          <p:cNvGrpSpPr/>
          <p:nvPr/>
        </p:nvGrpSpPr>
        <p:grpSpPr>
          <a:xfrm>
            <a:off x="11333964" y="3477609"/>
            <a:ext cx="3642145" cy="1665891"/>
            <a:chOff x="0" y="0"/>
            <a:chExt cx="1018699" cy="465946"/>
          </a:xfrm>
        </p:grpSpPr>
        <p:sp>
          <p:nvSpPr>
            <p:cNvPr id="19" name="Freeform 19"/>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0" name="TextBox 20"/>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1" name="TextBox 21"/>
          <p:cNvSpPr txBox="1"/>
          <p:nvPr/>
        </p:nvSpPr>
        <p:spPr>
          <a:xfrm>
            <a:off x="11340415" y="3994231"/>
            <a:ext cx="3629244" cy="527872"/>
          </a:xfrm>
          <a:prstGeom prst="rect">
            <a:avLst/>
          </a:prstGeom>
        </p:spPr>
        <p:txBody>
          <a:bodyPr lIns="0" tIns="0" rIns="0" bIns="0" rtlCol="0" anchor="t">
            <a:spAutoFit/>
          </a:bodyPr>
          <a:lstStyle/>
          <a:p>
            <a:pPr algn="ctr">
              <a:lnSpc>
                <a:spcPts val="3943"/>
              </a:lnSpc>
            </a:pPr>
            <a:r>
              <a:rPr lang="en-US" sz="2816">
                <a:solidFill>
                  <a:srgbClr val="FFFFFF"/>
                </a:solidFill>
                <a:latin typeface="Codec Pro"/>
              </a:rPr>
              <a:t>Discriminator</a:t>
            </a:r>
          </a:p>
        </p:txBody>
      </p:sp>
      <p:grpSp>
        <p:nvGrpSpPr>
          <p:cNvPr id="22" name="Group 22"/>
          <p:cNvGrpSpPr/>
          <p:nvPr/>
        </p:nvGrpSpPr>
        <p:grpSpPr>
          <a:xfrm>
            <a:off x="3836446" y="6638933"/>
            <a:ext cx="3642145" cy="1665891"/>
            <a:chOff x="0" y="0"/>
            <a:chExt cx="1018699" cy="465946"/>
          </a:xfrm>
        </p:grpSpPr>
        <p:sp>
          <p:nvSpPr>
            <p:cNvPr id="23" name="Freeform 23"/>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4" name="TextBox 24"/>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5" name="TextBox 25"/>
          <p:cNvSpPr txBox="1"/>
          <p:nvPr/>
        </p:nvSpPr>
        <p:spPr>
          <a:xfrm>
            <a:off x="3842897" y="7155554"/>
            <a:ext cx="3629244" cy="512024"/>
          </a:xfrm>
          <a:prstGeom prst="rect">
            <a:avLst/>
          </a:prstGeom>
        </p:spPr>
        <p:txBody>
          <a:bodyPr lIns="0" tIns="0" rIns="0" bIns="0" rtlCol="0" anchor="t">
            <a:spAutoFit/>
          </a:bodyPr>
          <a:lstStyle/>
          <a:p>
            <a:pPr algn="ctr">
              <a:lnSpc>
                <a:spcPts val="3803"/>
              </a:lnSpc>
            </a:pPr>
            <a:r>
              <a:rPr lang="en-US" sz="2716">
                <a:solidFill>
                  <a:srgbClr val="FFFFFF"/>
                </a:solidFill>
                <a:latin typeface="Codec Pro"/>
              </a:rPr>
              <a:t>Adversarial Training</a:t>
            </a:r>
          </a:p>
        </p:txBody>
      </p:sp>
      <p:grpSp>
        <p:nvGrpSpPr>
          <p:cNvPr id="26" name="Group 26"/>
          <p:cNvGrpSpPr/>
          <p:nvPr/>
        </p:nvGrpSpPr>
        <p:grpSpPr>
          <a:xfrm>
            <a:off x="11327514" y="6715125"/>
            <a:ext cx="3642145" cy="1665891"/>
            <a:chOff x="0" y="0"/>
            <a:chExt cx="1018699" cy="465946"/>
          </a:xfrm>
        </p:grpSpPr>
        <p:sp>
          <p:nvSpPr>
            <p:cNvPr id="27" name="Freeform 27"/>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8" name="TextBox 28"/>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9" name="TextBox 29"/>
          <p:cNvSpPr txBox="1"/>
          <p:nvPr/>
        </p:nvSpPr>
        <p:spPr>
          <a:xfrm>
            <a:off x="11333964" y="7231747"/>
            <a:ext cx="3629244" cy="527872"/>
          </a:xfrm>
          <a:prstGeom prst="rect">
            <a:avLst/>
          </a:prstGeom>
        </p:spPr>
        <p:txBody>
          <a:bodyPr lIns="0" tIns="0" rIns="0" bIns="0" rtlCol="0" anchor="t">
            <a:spAutoFit/>
          </a:bodyPr>
          <a:lstStyle/>
          <a:p>
            <a:pPr algn="ctr">
              <a:lnSpc>
                <a:spcPts val="3943"/>
              </a:lnSpc>
            </a:pPr>
            <a:r>
              <a:rPr lang="en-US" sz="2816">
                <a:solidFill>
                  <a:srgbClr val="FFFFFF"/>
                </a:solidFill>
                <a:latin typeface="Codec Pro"/>
              </a:rPr>
              <a:t>Evaluation</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6240201" y="8555143"/>
            <a:ext cx="4635925" cy="3859407"/>
          </a:xfrm>
          <a:custGeom>
            <a:avLst/>
            <a:gdLst/>
            <a:ahLst/>
            <a:cxnLst/>
            <a:rect l="l" t="t" r="r" b="b"/>
            <a:pathLst>
              <a:path w="4635925" h="3859407">
                <a:moveTo>
                  <a:pt x="0" y="0"/>
                </a:moveTo>
                <a:lnTo>
                  <a:pt x="4635925" y="0"/>
                </a:lnTo>
                <a:lnTo>
                  <a:pt x="4635925" y="3859407"/>
                </a:lnTo>
                <a:lnTo>
                  <a:pt x="0" y="3859407"/>
                </a:lnTo>
                <a:lnTo>
                  <a:pt x="0" y="0"/>
                </a:lnTo>
                <a:close/>
              </a:path>
            </a:pathLst>
          </a:custGeom>
          <a:blipFill>
            <a:blip r:embed="rId3"/>
            <a:stretch>
              <a:fillRect/>
            </a:stretch>
          </a:blipFill>
        </p:spPr>
      </p:sp>
      <p:sp>
        <p:nvSpPr>
          <p:cNvPr id="4" name="Freeform 4"/>
          <p:cNvSpPr/>
          <p:nvPr/>
        </p:nvSpPr>
        <p:spPr>
          <a:xfrm flipH="1" flipV="1">
            <a:off x="16780899" y="292042"/>
            <a:ext cx="1507101" cy="1969820"/>
          </a:xfrm>
          <a:custGeom>
            <a:avLst/>
            <a:gdLst/>
            <a:ahLst/>
            <a:cxnLst/>
            <a:rect l="l" t="t" r="r" b="b"/>
            <a:pathLst>
              <a:path w="1507101" h="1969820">
                <a:moveTo>
                  <a:pt x="1507101" y="1969820"/>
                </a:moveTo>
                <a:lnTo>
                  <a:pt x="0" y="1969820"/>
                </a:lnTo>
                <a:lnTo>
                  <a:pt x="0" y="0"/>
                </a:lnTo>
                <a:lnTo>
                  <a:pt x="1507101" y="0"/>
                </a:lnTo>
                <a:lnTo>
                  <a:pt x="1507101" y="1969820"/>
                </a:lnTo>
                <a:close/>
              </a:path>
            </a:pathLst>
          </a:custGeom>
          <a:blipFill>
            <a:blip r:embed="rId4"/>
            <a:stretch>
              <a:fillRect l="-321036" b="-144015"/>
            </a:stretch>
          </a:blipFill>
        </p:spPr>
      </p:sp>
      <p:grpSp>
        <p:nvGrpSpPr>
          <p:cNvPr id="5" name="Group 5"/>
          <p:cNvGrpSpPr/>
          <p:nvPr/>
        </p:nvGrpSpPr>
        <p:grpSpPr>
          <a:xfrm>
            <a:off x="472588" y="543248"/>
            <a:ext cx="1467408" cy="146740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7" name="TextBox 7"/>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4</a:t>
              </a:r>
            </a:p>
          </p:txBody>
        </p:sp>
      </p:grpSp>
      <p:grpSp>
        <p:nvGrpSpPr>
          <p:cNvPr id="8" name="Group 8"/>
          <p:cNvGrpSpPr/>
          <p:nvPr/>
        </p:nvGrpSpPr>
        <p:grpSpPr>
          <a:xfrm>
            <a:off x="2375269" y="543248"/>
            <a:ext cx="14405630" cy="1366538"/>
            <a:chOff x="0" y="-57931"/>
            <a:chExt cx="3794075" cy="359911"/>
          </a:xfrm>
        </p:grpSpPr>
        <p:sp>
          <p:nvSpPr>
            <p:cNvPr id="9" name="Freeform 9"/>
            <p:cNvSpPr/>
            <p:nvPr/>
          </p:nvSpPr>
          <p:spPr>
            <a:xfrm>
              <a:off x="0" y="0"/>
              <a:ext cx="3794075" cy="301980"/>
            </a:xfrm>
            <a:custGeom>
              <a:avLst/>
              <a:gdLst/>
              <a:ahLst/>
              <a:cxnLst/>
              <a:rect l="l" t="t" r="r" b="b"/>
              <a:pathLst>
                <a:path w="3794075" h="301980">
                  <a:moveTo>
                    <a:pt x="31708" y="0"/>
                  </a:moveTo>
                  <a:lnTo>
                    <a:pt x="3762367" y="0"/>
                  </a:lnTo>
                  <a:cubicBezTo>
                    <a:pt x="3770777" y="0"/>
                    <a:pt x="3778842" y="3341"/>
                    <a:pt x="3784788" y="9287"/>
                  </a:cubicBezTo>
                  <a:cubicBezTo>
                    <a:pt x="3790735" y="15233"/>
                    <a:pt x="3794075" y="23298"/>
                    <a:pt x="3794075" y="31708"/>
                  </a:cubicBezTo>
                  <a:lnTo>
                    <a:pt x="3794075" y="270272"/>
                  </a:lnTo>
                  <a:cubicBezTo>
                    <a:pt x="3794075" y="278682"/>
                    <a:pt x="3790735" y="286747"/>
                    <a:pt x="3784788" y="292693"/>
                  </a:cubicBezTo>
                  <a:cubicBezTo>
                    <a:pt x="3778842" y="298640"/>
                    <a:pt x="3770777" y="301980"/>
                    <a:pt x="3762367" y="301980"/>
                  </a:cubicBezTo>
                  <a:lnTo>
                    <a:pt x="31708" y="301980"/>
                  </a:lnTo>
                  <a:cubicBezTo>
                    <a:pt x="23298" y="301980"/>
                    <a:pt x="15233" y="298640"/>
                    <a:pt x="9287" y="292693"/>
                  </a:cubicBezTo>
                  <a:cubicBezTo>
                    <a:pt x="3341" y="286747"/>
                    <a:pt x="0" y="278682"/>
                    <a:pt x="0" y="270272"/>
                  </a:cubicBezTo>
                  <a:lnTo>
                    <a:pt x="0" y="31708"/>
                  </a:lnTo>
                  <a:cubicBezTo>
                    <a:pt x="0" y="23298"/>
                    <a:pt x="3341" y="15233"/>
                    <a:pt x="9287" y="9287"/>
                  </a:cubicBezTo>
                  <a:cubicBezTo>
                    <a:pt x="15233" y="3341"/>
                    <a:pt x="23298" y="0"/>
                    <a:pt x="31708"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10" name="TextBox 10"/>
            <p:cNvSpPr txBox="1"/>
            <p:nvPr/>
          </p:nvSpPr>
          <p:spPr>
            <a:xfrm>
              <a:off x="0" y="-57931"/>
              <a:ext cx="3794075" cy="359911"/>
            </a:xfrm>
            <a:prstGeom prst="rect">
              <a:avLst/>
            </a:prstGeom>
          </p:spPr>
          <p:txBody>
            <a:bodyPr lIns="50800" tIns="50800" rIns="50800" bIns="50800" rtlCol="0" anchor="ctr"/>
            <a:lstStyle/>
            <a:p>
              <a:pPr algn="ctr">
                <a:lnSpc>
                  <a:spcPts val="7776"/>
                </a:lnSpc>
              </a:pPr>
              <a:r>
                <a:rPr lang="en-US" sz="4800" b="1" dirty="0">
                  <a:solidFill>
                    <a:srgbClr val="FFFFFF"/>
                  </a:solidFill>
                  <a:latin typeface="Montserrat"/>
                </a:rPr>
                <a:t>Price Prediction</a:t>
              </a:r>
            </a:p>
          </p:txBody>
        </p:sp>
      </p:grpSp>
      <p:grpSp>
        <p:nvGrpSpPr>
          <p:cNvPr id="11" name="Group 11"/>
          <p:cNvGrpSpPr/>
          <p:nvPr/>
        </p:nvGrpSpPr>
        <p:grpSpPr>
          <a:xfrm>
            <a:off x="1790780" y="2261862"/>
            <a:ext cx="15574607" cy="7394504"/>
            <a:chOff x="0" y="0"/>
            <a:chExt cx="4356178" cy="2068224"/>
          </a:xfrm>
        </p:grpSpPr>
        <p:sp>
          <p:nvSpPr>
            <p:cNvPr id="12" name="Freeform 12"/>
            <p:cNvSpPr/>
            <p:nvPr/>
          </p:nvSpPr>
          <p:spPr>
            <a:xfrm>
              <a:off x="0" y="0"/>
              <a:ext cx="4356178" cy="2068224"/>
            </a:xfrm>
            <a:custGeom>
              <a:avLst/>
              <a:gdLst/>
              <a:ahLst/>
              <a:cxnLst/>
              <a:rect l="l" t="t" r="r" b="b"/>
              <a:pathLst>
                <a:path w="4356178" h="2068224">
                  <a:moveTo>
                    <a:pt x="29328" y="0"/>
                  </a:moveTo>
                  <a:lnTo>
                    <a:pt x="4326850" y="0"/>
                  </a:lnTo>
                  <a:cubicBezTo>
                    <a:pt x="4343048" y="0"/>
                    <a:pt x="4356178" y="13131"/>
                    <a:pt x="4356178" y="29328"/>
                  </a:cubicBezTo>
                  <a:lnTo>
                    <a:pt x="4356178" y="2038896"/>
                  </a:lnTo>
                  <a:cubicBezTo>
                    <a:pt x="4356178" y="2055093"/>
                    <a:pt x="4343048" y="2068224"/>
                    <a:pt x="4326850" y="2068224"/>
                  </a:cubicBezTo>
                  <a:lnTo>
                    <a:pt x="29328" y="2068224"/>
                  </a:lnTo>
                  <a:cubicBezTo>
                    <a:pt x="21550" y="2068224"/>
                    <a:pt x="14090" y="2065134"/>
                    <a:pt x="8590" y="2059634"/>
                  </a:cubicBezTo>
                  <a:cubicBezTo>
                    <a:pt x="3090" y="2054134"/>
                    <a:pt x="0" y="2046674"/>
                    <a:pt x="0" y="2038896"/>
                  </a:cubicBezTo>
                  <a:lnTo>
                    <a:pt x="0" y="29328"/>
                  </a:lnTo>
                  <a:cubicBezTo>
                    <a:pt x="0" y="13131"/>
                    <a:pt x="13131" y="0"/>
                    <a:pt x="29328"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3" name="TextBox 13"/>
            <p:cNvSpPr txBox="1"/>
            <p:nvPr/>
          </p:nvSpPr>
          <p:spPr>
            <a:xfrm>
              <a:off x="0" y="-95250"/>
              <a:ext cx="4356178" cy="2163474"/>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14" name="Group 14"/>
          <p:cNvGrpSpPr/>
          <p:nvPr/>
        </p:nvGrpSpPr>
        <p:grpSpPr>
          <a:xfrm>
            <a:off x="11333964" y="3477609"/>
            <a:ext cx="3642145" cy="1665891"/>
            <a:chOff x="0" y="0"/>
            <a:chExt cx="1018699" cy="465946"/>
          </a:xfrm>
        </p:grpSpPr>
        <p:sp>
          <p:nvSpPr>
            <p:cNvPr id="15" name="Freeform 15"/>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6" name="TextBox 16"/>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17" name="TextBox 17"/>
          <p:cNvSpPr txBox="1"/>
          <p:nvPr/>
        </p:nvSpPr>
        <p:spPr>
          <a:xfrm>
            <a:off x="11340415" y="3994231"/>
            <a:ext cx="3629244" cy="527872"/>
          </a:xfrm>
          <a:prstGeom prst="rect">
            <a:avLst/>
          </a:prstGeom>
        </p:spPr>
        <p:txBody>
          <a:bodyPr lIns="0" tIns="0" rIns="0" bIns="0" rtlCol="0" anchor="t">
            <a:spAutoFit/>
          </a:bodyPr>
          <a:lstStyle/>
          <a:p>
            <a:pPr algn="ctr">
              <a:lnSpc>
                <a:spcPts val="3943"/>
              </a:lnSpc>
            </a:pPr>
            <a:r>
              <a:rPr lang="en-US" sz="2816">
                <a:solidFill>
                  <a:srgbClr val="FFFFFF"/>
                </a:solidFill>
                <a:latin typeface="Codec Pro"/>
              </a:rPr>
              <a:t>Discriminator</a:t>
            </a:r>
          </a:p>
        </p:txBody>
      </p:sp>
      <p:grpSp>
        <p:nvGrpSpPr>
          <p:cNvPr id="18" name="Group 18"/>
          <p:cNvGrpSpPr/>
          <p:nvPr/>
        </p:nvGrpSpPr>
        <p:grpSpPr>
          <a:xfrm>
            <a:off x="3836446" y="6638933"/>
            <a:ext cx="3642145" cy="1665891"/>
            <a:chOff x="0" y="0"/>
            <a:chExt cx="1018699" cy="465946"/>
          </a:xfrm>
        </p:grpSpPr>
        <p:sp>
          <p:nvSpPr>
            <p:cNvPr id="19" name="Freeform 19"/>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0" name="TextBox 20"/>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1" name="TextBox 21"/>
          <p:cNvSpPr txBox="1"/>
          <p:nvPr/>
        </p:nvSpPr>
        <p:spPr>
          <a:xfrm>
            <a:off x="3842897" y="7155554"/>
            <a:ext cx="3629244" cy="512024"/>
          </a:xfrm>
          <a:prstGeom prst="rect">
            <a:avLst/>
          </a:prstGeom>
        </p:spPr>
        <p:txBody>
          <a:bodyPr lIns="0" tIns="0" rIns="0" bIns="0" rtlCol="0" anchor="t">
            <a:spAutoFit/>
          </a:bodyPr>
          <a:lstStyle/>
          <a:p>
            <a:pPr algn="ctr">
              <a:lnSpc>
                <a:spcPts val="3803"/>
              </a:lnSpc>
            </a:pPr>
            <a:r>
              <a:rPr lang="en-US" sz="2716">
                <a:solidFill>
                  <a:srgbClr val="FFFFFF"/>
                </a:solidFill>
                <a:latin typeface="Codec Pro"/>
              </a:rPr>
              <a:t>Adversarial Training</a:t>
            </a:r>
          </a:p>
        </p:txBody>
      </p:sp>
      <p:grpSp>
        <p:nvGrpSpPr>
          <p:cNvPr id="22" name="Group 22"/>
          <p:cNvGrpSpPr/>
          <p:nvPr/>
        </p:nvGrpSpPr>
        <p:grpSpPr>
          <a:xfrm>
            <a:off x="11327514" y="6715125"/>
            <a:ext cx="3642145" cy="1665891"/>
            <a:chOff x="0" y="0"/>
            <a:chExt cx="1018699" cy="465946"/>
          </a:xfrm>
        </p:grpSpPr>
        <p:sp>
          <p:nvSpPr>
            <p:cNvPr id="23" name="Freeform 23"/>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4" name="TextBox 24"/>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5" name="TextBox 25"/>
          <p:cNvSpPr txBox="1"/>
          <p:nvPr/>
        </p:nvSpPr>
        <p:spPr>
          <a:xfrm>
            <a:off x="11333964" y="7231747"/>
            <a:ext cx="3629244" cy="527872"/>
          </a:xfrm>
          <a:prstGeom prst="rect">
            <a:avLst/>
          </a:prstGeom>
        </p:spPr>
        <p:txBody>
          <a:bodyPr lIns="0" tIns="0" rIns="0" bIns="0" rtlCol="0" anchor="t">
            <a:spAutoFit/>
          </a:bodyPr>
          <a:lstStyle/>
          <a:p>
            <a:pPr algn="ctr">
              <a:lnSpc>
                <a:spcPts val="3943"/>
              </a:lnSpc>
            </a:pPr>
            <a:r>
              <a:rPr lang="en-US" sz="2816">
                <a:solidFill>
                  <a:srgbClr val="FFFFFF"/>
                </a:solidFill>
                <a:latin typeface="Codec Pro"/>
              </a:rPr>
              <a:t>Erosion 2</a:t>
            </a:r>
          </a:p>
        </p:txBody>
      </p:sp>
      <p:sp>
        <p:nvSpPr>
          <p:cNvPr id="26" name="TextBox 26"/>
          <p:cNvSpPr txBox="1"/>
          <p:nvPr/>
        </p:nvSpPr>
        <p:spPr>
          <a:xfrm>
            <a:off x="2375269" y="6355833"/>
            <a:ext cx="8509031" cy="439924"/>
          </a:xfrm>
          <a:prstGeom prst="rect">
            <a:avLst/>
          </a:prstGeom>
        </p:spPr>
        <p:txBody>
          <a:bodyPr lIns="0" tIns="0" rIns="0" bIns="0" rtlCol="0" anchor="t">
            <a:spAutoFit/>
          </a:bodyPr>
          <a:lstStyle/>
          <a:p>
            <a:pPr algn="ctr">
              <a:lnSpc>
                <a:spcPts val="3706"/>
              </a:lnSpc>
              <a:spcBef>
                <a:spcPct val="0"/>
              </a:spcBef>
            </a:pPr>
            <a:r>
              <a:rPr lang="en-US" sz="2288">
                <a:solidFill>
                  <a:srgbClr val="FFFFFF"/>
                </a:solidFill>
                <a:latin typeface="Decalotype"/>
              </a:rPr>
              <a:t>o</a:t>
            </a:r>
          </a:p>
        </p:txBody>
      </p:sp>
      <p:grpSp>
        <p:nvGrpSpPr>
          <p:cNvPr id="32" name="Group 22">
            <a:extLst>
              <a:ext uri="{FF2B5EF4-FFF2-40B4-BE49-F238E27FC236}">
                <a16:creationId xmlns:a16="http://schemas.microsoft.com/office/drawing/2014/main" id="{D62DC393-05CA-73FC-BE88-EDC3BE432EC5}"/>
              </a:ext>
            </a:extLst>
          </p:cNvPr>
          <p:cNvGrpSpPr/>
          <p:nvPr/>
        </p:nvGrpSpPr>
        <p:grpSpPr>
          <a:xfrm>
            <a:off x="2997164" y="2790759"/>
            <a:ext cx="13351740" cy="5934141"/>
            <a:chOff x="0" y="0"/>
            <a:chExt cx="1018699" cy="465946"/>
          </a:xfrm>
        </p:grpSpPr>
        <p:sp>
          <p:nvSpPr>
            <p:cNvPr id="33" name="Freeform 23">
              <a:extLst>
                <a:ext uri="{FF2B5EF4-FFF2-40B4-BE49-F238E27FC236}">
                  <a16:creationId xmlns:a16="http://schemas.microsoft.com/office/drawing/2014/main" id="{A12001BE-AAD1-A379-4B66-7058262F6DC3}"/>
                </a:ext>
              </a:extLst>
            </p:cNvPr>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34" name="TextBox 24">
              <a:extLst>
                <a:ext uri="{FF2B5EF4-FFF2-40B4-BE49-F238E27FC236}">
                  <a16:creationId xmlns:a16="http://schemas.microsoft.com/office/drawing/2014/main" id="{0D6D11D9-E53F-FC09-23DE-74875D8670C2}"/>
                </a:ext>
              </a:extLst>
            </p:cNvPr>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30" name="TextBox 30"/>
          <p:cNvSpPr txBox="1"/>
          <p:nvPr/>
        </p:nvSpPr>
        <p:spPr>
          <a:xfrm>
            <a:off x="2971389" y="3919549"/>
            <a:ext cx="13377515" cy="3796756"/>
          </a:xfrm>
          <a:prstGeom prst="rect">
            <a:avLst/>
          </a:prstGeom>
        </p:spPr>
        <p:txBody>
          <a:bodyPr lIns="0" tIns="0" rIns="0" bIns="0" rtlCol="0" anchor="t">
            <a:spAutoFit/>
          </a:bodyPr>
          <a:lstStyle/>
          <a:p>
            <a:pPr marL="517388" lvl="1" indent="-258694">
              <a:lnSpc>
                <a:spcPts val="3354"/>
              </a:lnSpc>
              <a:buFont typeface="Arial"/>
              <a:buChar char="•"/>
            </a:pPr>
            <a:r>
              <a:rPr lang="en-US" sz="2396" dirty="0">
                <a:solidFill>
                  <a:srgbClr val="FFFFFF"/>
                </a:solidFill>
                <a:latin typeface="Codec Pro Bold"/>
              </a:rPr>
              <a:t>Generator Training and Loss</a:t>
            </a:r>
            <a:r>
              <a:rPr lang="en-US" sz="2396" dirty="0">
                <a:solidFill>
                  <a:srgbClr val="FFFFFF"/>
                </a:solidFill>
                <a:latin typeface="Codec Pro"/>
              </a:rPr>
              <a:t>: The generator is trained to produce synthetic data samples that closely resemble real data, aiming to maximize the probability that these samples are classified as real by the discriminator. The loss function for the generator typically involves minimizing the output of the discriminator for the generated samples.</a:t>
            </a:r>
          </a:p>
          <a:p>
            <a:pPr marL="517388" lvl="1" indent="-258694">
              <a:lnSpc>
                <a:spcPts val="3354"/>
              </a:lnSpc>
              <a:buFont typeface="Arial"/>
              <a:buChar char="•"/>
            </a:pPr>
            <a:r>
              <a:rPr lang="en-US" sz="2396" dirty="0">
                <a:solidFill>
                  <a:srgbClr val="FFFFFF"/>
                </a:solidFill>
                <a:latin typeface="Codec Pro Bold"/>
              </a:rPr>
              <a:t>Discriminator Training and Loss</a:t>
            </a:r>
            <a:r>
              <a:rPr lang="en-US" sz="2396" dirty="0">
                <a:solidFill>
                  <a:srgbClr val="FFFFFF"/>
                </a:solidFill>
                <a:latin typeface="Codec Pro"/>
              </a:rPr>
              <a:t>: The discriminator is trained to differentiate between real and fake data samples, aiming to minimize the difference between its predictions for real and fake samples. In the context of Wasserstein GAN, the discriminator's loss function includes the Wasserstein loss, which measures the difference between the discriminator's predictions for real and fake samples.</a:t>
            </a:r>
          </a:p>
        </p:txBody>
      </p:sp>
      <p:sp>
        <p:nvSpPr>
          <p:cNvPr id="31" name="TextBox 31"/>
          <p:cNvSpPr txBox="1"/>
          <p:nvPr/>
        </p:nvSpPr>
        <p:spPr>
          <a:xfrm>
            <a:off x="2246023" y="2951943"/>
            <a:ext cx="14232128" cy="594995"/>
          </a:xfrm>
          <a:prstGeom prst="rect">
            <a:avLst/>
          </a:prstGeom>
        </p:spPr>
        <p:txBody>
          <a:bodyPr lIns="0" tIns="0" rIns="0" bIns="0" rtlCol="0" anchor="t">
            <a:spAutoFit/>
          </a:bodyPr>
          <a:lstStyle/>
          <a:p>
            <a:pPr algn="ctr">
              <a:lnSpc>
                <a:spcPts val="4480"/>
              </a:lnSpc>
            </a:pPr>
            <a:r>
              <a:rPr lang="en-US" sz="3200">
                <a:solidFill>
                  <a:srgbClr val="FFFFFF"/>
                </a:solidFill>
                <a:latin typeface="Codec Pro"/>
              </a:rPr>
              <a:t>Adversarial Training</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grpSp>
        <p:nvGrpSpPr>
          <p:cNvPr id="3" name="Group 3"/>
          <p:cNvGrpSpPr/>
          <p:nvPr/>
        </p:nvGrpSpPr>
        <p:grpSpPr>
          <a:xfrm>
            <a:off x="1977154" y="2317307"/>
            <a:ext cx="12174384" cy="6940993"/>
            <a:chOff x="0" y="0"/>
            <a:chExt cx="3206422" cy="1828081"/>
          </a:xfrm>
        </p:grpSpPr>
        <p:sp>
          <p:nvSpPr>
            <p:cNvPr id="4" name="Freeform 4"/>
            <p:cNvSpPr/>
            <p:nvPr/>
          </p:nvSpPr>
          <p:spPr>
            <a:xfrm>
              <a:off x="0" y="0"/>
              <a:ext cx="3206422" cy="1828081"/>
            </a:xfrm>
            <a:custGeom>
              <a:avLst/>
              <a:gdLst/>
              <a:ahLst/>
              <a:cxnLst/>
              <a:rect l="l" t="t" r="r" b="b"/>
              <a:pathLst>
                <a:path w="3206422" h="1828081">
                  <a:moveTo>
                    <a:pt x="37519" y="0"/>
                  </a:moveTo>
                  <a:lnTo>
                    <a:pt x="3168903" y="0"/>
                  </a:lnTo>
                  <a:cubicBezTo>
                    <a:pt x="3178854" y="0"/>
                    <a:pt x="3188397" y="3953"/>
                    <a:pt x="3195433" y="10989"/>
                  </a:cubicBezTo>
                  <a:cubicBezTo>
                    <a:pt x="3202469" y="18025"/>
                    <a:pt x="3206422" y="27568"/>
                    <a:pt x="3206422" y="37519"/>
                  </a:cubicBezTo>
                  <a:lnTo>
                    <a:pt x="3206422" y="1790561"/>
                  </a:lnTo>
                  <a:cubicBezTo>
                    <a:pt x="3206422" y="1800512"/>
                    <a:pt x="3202469" y="1810055"/>
                    <a:pt x="3195433" y="1817092"/>
                  </a:cubicBezTo>
                  <a:cubicBezTo>
                    <a:pt x="3188397" y="1824128"/>
                    <a:pt x="3178854" y="1828081"/>
                    <a:pt x="3168903" y="1828081"/>
                  </a:cubicBezTo>
                  <a:lnTo>
                    <a:pt x="37519" y="1828081"/>
                  </a:lnTo>
                  <a:cubicBezTo>
                    <a:pt x="27568" y="1828081"/>
                    <a:pt x="18025" y="1824128"/>
                    <a:pt x="10989" y="1817092"/>
                  </a:cubicBezTo>
                  <a:cubicBezTo>
                    <a:pt x="3953" y="1810055"/>
                    <a:pt x="0" y="1800512"/>
                    <a:pt x="0" y="1790561"/>
                  </a:cubicBezTo>
                  <a:lnTo>
                    <a:pt x="0" y="37519"/>
                  </a:lnTo>
                  <a:cubicBezTo>
                    <a:pt x="0" y="27568"/>
                    <a:pt x="3953" y="18025"/>
                    <a:pt x="10989" y="10989"/>
                  </a:cubicBezTo>
                  <a:cubicBezTo>
                    <a:pt x="18025" y="3953"/>
                    <a:pt x="27568" y="0"/>
                    <a:pt x="37519"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85725" cap="rnd">
              <a:solidFill>
                <a:srgbClr val="FFFFFF"/>
              </a:solidFill>
              <a:prstDash val="solid"/>
              <a:round/>
            </a:ln>
          </p:spPr>
        </p:sp>
        <p:sp>
          <p:nvSpPr>
            <p:cNvPr id="5" name="TextBox 5"/>
            <p:cNvSpPr txBox="1"/>
            <p:nvPr/>
          </p:nvSpPr>
          <p:spPr>
            <a:xfrm>
              <a:off x="0" y="-95250"/>
              <a:ext cx="3206422" cy="1923331"/>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6" name="Freeform 6"/>
          <p:cNvSpPr/>
          <p:nvPr/>
        </p:nvSpPr>
        <p:spPr>
          <a:xfrm>
            <a:off x="11809617" y="2065664"/>
            <a:ext cx="5768637" cy="8221336"/>
          </a:xfrm>
          <a:custGeom>
            <a:avLst/>
            <a:gdLst/>
            <a:ahLst/>
            <a:cxnLst/>
            <a:rect l="l" t="t" r="r" b="b"/>
            <a:pathLst>
              <a:path w="5768637" h="8221336">
                <a:moveTo>
                  <a:pt x="0" y="0"/>
                </a:moveTo>
                <a:lnTo>
                  <a:pt x="5768637" y="0"/>
                </a:lnTo>
                <a:lnTo>
                  <a:pt x="5768637" y="8221336"/>
                </a:lnTo>
                <a:lnTo>
                  <a:pt x="0" y="8221336"/>
                </a:lnTo>
                <a:lnTo>
                  <a:pt x="0" y="0"/>
                </a:lnTo>
                <a:close/>
              </a:path>
            </a:pathLst>
          </a:custGeom>
          <a:blipFill>
            <a:blip r:embed="rId3"/>
            <a:stretch>
              <a:fillRect/>
            </a:stretch>
          </a:blipFill>
        </p:spPr>
      </p:sp>
      <p:sp>
        <p:nvSpPr>
          <p:cNvPr id="7" name="Freeform 7"/>
          <p:cNvSpPr/>
          <p:nvPr/>
        </p:nvSpPr>
        <p:spPr>
          <a:xfrm>
            <a:off x="10817250" y="331348"/>
            <a:ext cx="2831283" cy="2837193"/>
          </a:xfrm>
          <a:custGeom>
            <a:avLst/>
            <a:gdLst/>
            <a:ahLst/>
            <a:cxnLst/>
            <a:rect l="l" t="t" r="r" b="b"/>
            <a:pathLst>
              <a:path w="2831283" h="2837193">
                <a:moveTo>
                  <a:pt x="0" y="0"/>
                </a:moveTo>
                <a:lnTo>
                  <a:pt x="2831283" y="0"/>
                </a:lnTo>
                <a:lnTo>
                  <a:pt x="2831283" y="2837193"/>
                </a:lnTo>
                <a:lnTo>
                  <a:pt x="0" y="2837193"/>
                </a:lnTo>
                <a:lnTo>
                  <a:pt x="0" y="0"/>
                </a:lnTo>
                <a:close/>
              </a:path>
            </a:pathLst>
          </a:custGeom>
          <a:blipFill>
            <a:blip r:embed="rId4"/>
            <a:stretch>
              <a:fillRect/>
            </a:stretch>
          </a:blipFill>
        </p:spPr>
      </p:sp>
      <p:sp>
        <p:nvSpPr>
          <p:cNvPr id="8" name="Freeform 8"/>
          <p:cNvSpPr/>
          <p:nvPr/>
        </p:nvSpPr>
        <p:spPr>
          <a:xfrm rot="5400000">
            <a:off x="-1752010" y="6895510"/>
            <a:ext cx="4615306" cy="1111285"/>
          </a:xfrm>
          <a:custGeom>
            <a:avLst/>
            <a:gdLst/>
            <a:ahLst/>
            <a:cxnLst/>
            <a:rect l="l" t="t" r="r" b="b"/>
            <a:pathLst>
              <a:path w="4615306" h="1111285">
                <a:moveTo>
                  <a:pt x="0" y="0"/>
                </a:moveTo>
                <a:lnTo>
                  <a:pt x="4615305" y="0"/>
                </a:lnTo>
                <a:lnTo>
                  <a:pt x="4615305" y="1111285"/>
                </a:lnTo>
                <a:lnTo>
                  <a:pt x="0" y="1111285"/>
                </a:lnTo>
                <a:lnTo>
                  <a:pt x="0" y="0"/>
                </a:lnTo>
                <a:close/>
              </a:path>
            </a:pathLst>
          </a:custGeom>
          <a:blipFill>
            <a:blip r:embed="rId5"/>
            <a:stretch>
              <a:fillRect r="-21630" b="-396940"/>
            </a:stretch>
          </a:blipFill>
        </p:spPr>
      </p:sp>
      <p:sp>
        <p:nvSpPr>
          <p:cNvPr id="9" name="Freeform 9"/>
          <p:cNvSpPr/>
          <p:nvPr/>
        </p:nvSpPr>
        <p:spPr>
          <a:xfrm>
            <a:off x="1111285" y="1079677"/>
            <a:ext cx="2620071" cy="2475259"/>
          </a:xfrm>
          <a:custGeom>
            <a:avLst/>
            <a:gdLst/>
            <a:ahLst/>
            <a:cxnLst/>
            <a:rect l="l" t="t" r="r" b="b"/>
            <a:pathLst>
              <a:path w="2620071" h="2475259">
                <a:moveTo>
                  <a:pt x="0" y="0"/>
                </a:moveTo>
                <a:lnTo>
                  <a:pt x="2620070" y="0"/>
                </a:lnTo>
                <a:lnTo>
                  <a:pt x="2620070" y="2475259"/>
                </a:lnTo>
                <a:lnTo>
                  <a:pt x="0" y="2475259"/>
                </a:lnTo>
                <a:lnTo>
                  <a:pt x="0" y="0"/>
                </a:lnTo>
                <a:close/>
              </a:path>
            </a:pathLst>
          </a:custGeom>
          <a:blipFill>
            <a:blip r:embed="rId6"/>
            <a:stretch>
              <a:fillRect r="-130934"/>
            </a:stretch>
          </a:blipFill>
        </p:spPr>
      </p:sp>
      <p:sp>
        <p:nvSpPr>
          <p:cNvPr id="10" name="TextBox 10"/>
          <p:cNvSpPr txBox="1"/>
          <p:nvPr/>
        </p:nvSpPr>
        <p:spPr>
          <a:xfrm>
            <a:off x="3520772" y="4378207"/>
            <a:ext cx="7147103" cy="3511460"/>
          </a:xfrm>
          <a:prstGeom prst="rect">
            <a:avLst/>
          </a:prstGeom>
        </p:spPr>
        <p:txBody>
          <a:bodyPr lIns="0" tIns="0" rIns="0" bIns="0" rtlCol="0" anchor="t">
            <a:spAutoFit/>
          </a:bodyPr>
          <a:lstStyle/>
          <a:p>
            <a:pPr marL="786796" lvl="1" indent="-393398" algn="l">
              <a:lnSpc>
                <a:spcPts val="5685"/>
              </a:lnSpc>
              <a:buFont typeface="Arial"/>
              <a:buChar char="•"/>
            </a:pPr>
            <a:r>
              <a:rPr lang="en-US" sz="3644" u="none" strike="noStrike">
                <a:solidFill>
                  <a:srgbClr val="FFFFFF"/>
                </a:solidFill>
                <a:latin typeface="Montserrat"/>
              </a:rPr>
              <a:t>Introduction</a:t>
            </a:r>
          </a:p>
          <a:p>
            <a:pPr marL="786796" lvl="1" indent="-393398" algn="l">
              <a:lnSpc>
                <a:spcPts val="5685"/>
              </a:lnSpc>
              <a:buFont typeface="Arial"/>
              <a:buChar char="•"/>
            </a:pPr>
            <a:r>
              <a:rPr lang="en-US" sz="3644" u="none" strike="noStrike">
                <a:solidFill>
                  <a:srgbClr val="FFFFFF"/>
                </a:solidFill>
                <a:latin typeface="Montserrat"/>
              </a:rPr>
              <a:t>Our Project</a:t>
            </a:r>
          </a:p>
          <a:p>
            <a:pPr marL="786796" lvl="1" indent="-393398" algn="l">
              <a:lnSpc>
                <a:spcPts val="5685"/>
              </a:lnSpc>
              <a:buFont typeface="Arial"/>
              <a:buChar char="•"/>
            </a:pPr>
            <a:r>
              <a:rPr lang="en-US" sz="3644" u="none" strike="noStrike">
                <a:solidFill>
                  <a:srgbClr val="FFFFFF"/>
                </a:solidFill>
                <a:latin typeface="Montserrat"/>
              </a:rPr>
              <a:t>Pipeline</a:t>
            </a:r>
          </a:p>
          <a:p>
            <a:pPr marL="786796" lvl="1" indent="-393398" algn="l">
              <a:lnSpc>
                <a:spcPts val="5685"/>
              </a:lnSpc>
              <a:buFont typeface="Arial"/>
              <a:buChar char="•"/>
            </a:pPr>
            <a:r>
              <a:rPr lang="en-US" sz="3644" u="none" strike="noStrike">
                <a:solidFill>
                  <a:srgbClr val="FFFFFF"/>
                </a:solidFill>
                <a:latin typeface="Montserrat"/>
              </a:rPr>
              <a:t>Results</a:t>
            </a:r>
          </a:p>
          <a:p>
            <a:pPr marL="786796" lvl="1" indent="-393398" algn="l">
              <a:lnSpc>
                <a:spcPts val="5685"/>
              </a:lnSpc>
              <a:buFont typeface="Arial"/>
              <a:buChar char="•"/>
            </a:pPr>
            <a:r>
              <a:rPr lang="en-US" sz="3644" u="none" strike="noStrike">
                <a:solidFill>
                  <a:srgbClr val="FFFFFF"/>
                </a:solidFill>
                <a:latin typeface="Montserrat"/>
              </a:rPr>
              <a:t>Conclusion</a:t>
            </a:r>
          </a:p>
        </p:txBody>
      </p:sp>
      <p:sp>
        <p:nvSpPr>
          <p:cNvPr id="11" name="TextBox 11"/>
          <p:cNvSpPr txBox="1"/>
          <p:nvPr/>
        </p:nvSpPr>
        <p:spPr>
          <a:xfrm>
            <a:off x="3520772" y="3025666"/>
            <a:ext cx="11100914" cy="1236042"/>
          </a:xfrm>
          <a:prstGeom prst="rect">
            <a:avLst/>
          </a:prstGeom>
        </p:spPr>
        <p:txBody>
          <a:bodyPr lIns="0" tIns="0" rIns="0" bIns="0" rtlCol="0" anchor="t">
            <a:spAutoFit/>
          </a:bodyPr>
          <a:lstStyle/>
          <a:p>
            <a:pPr marL="0" lvl="0" indent="0" algn="l">
              <a:lnSpc>
                <a:spcPts val="10096"/>
              </a:lnSpc>
            </a:pPr>
            <a:r>
              <a:rPr lang="en-US" sz="7211">
                <a:solidFill>
                  <a:srgbClr val="FFFFFF"/>
                </a:solidFill>
                <a:latin typeface="Montserrat Classic Bold"/>
              </a:rPr>
              <a:t>T</a:t>
            </a:r>
            <a:r>
              <a:rPr lang="en-US" sz="7211" u="none" strike="noStrike">
                <a:solidFill>
                  <a:srgbClr val="FFFFFF"/>
                </a:solidFill>
                <a:latin typeface="Montserrat Classic Bold"/>
              </a:rPr>
              <a:t>able of contents</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6240201" y="8555143"/>
            <a:ext cx="4635925" cy="3859407"/>
          </a:xfrm>
          <a:custGeom>
            <a:avLst/>
            <a:gdLst/>
            <a:ahLst/>
            <a:cxnLst/>
            <a:rect l="l" t="t" r="r" b="b"/>
            <a:pathLst>
              <a:path w="4635925" h="3859407">
                <a:moveTo>
                  <a:pt x="0" y="0"/>
                </a:moveTo>
                <a:lnTo>
                  <a:pt x="4635925" y="0"/>
                </a:lnTo>
                <a:lnTo>
                  <a:pt x="4635925" y="3859407"/>
                </a:lnTo>
                <a:lnTo>
                  <a:pt x="0" y="3859407"/>
                </a:lnTo>
                <a:lnTo>
                  <a:pt x="0" y="0"/>
                </a:lnTo>
                <a:close/>
              </a:path>
            </a:pathLst>
          </a:custGeom>
          <a:blipFill>
            <a:blip r:embed="rId3"/>
            <a:stretch>
              <a:fillRect/>
            </a:stretch>
          </a:blipFill>
        </p:spPr>
      </p:sp>
      <p:sp>
        <p:nvSpPr>
          <p:cNvPr id="4" name="Freeform 4"/>
          <p:cNvSpPr/>
          <p:nvPr/>
        </p:nvSpPr>
        <p:spPr>
          <a:xfrm flipH="1" flipV="1">
            <a:off x="16780899" y="292042"/>
            <a:ext cx="1507101" cy="1969820"/>
          </a:xfrm>
          <a:custGeom>
            <a:avLst/>
            <a:gdLst/>
            <a:ahLst/>
            <a:cxnLst/>
            <a:rect l="l" t="t" r="r" b="b"/>
            <a:pathLst>
              <a:path w="1507101" h="1969820">
                <a:moveTo>
                  <a:pt x="1507101" y="1969820"/>
                </a:moveTo>
                <a:lnTo>
                  <a:pt x="0" y="1969820"/>
                </a:lnTo>
                <a:lnTo>
                  <a:pt x="0" y="0"/>
                </a:lnTo>
                <a:lnTo>
                  <a:pt x="1507101" y="0"/>
                </a:lnTo>
                <a:lnTo>
                  <a:pt x="1507101" y="1969820"/>
                </a:lnTo>
                <a:close/>
              </a:path>
            </a:pathLst>
          </a:custGeom>
          <a:blipFill>
            <a:blip r:embed="rId4"/>
            <a:stretch>
              <a:fillRect l="-321036" b="-144015"/>
            </a:stretch>
          </a:blipFill>
        </p:spPr>
      </p:sp>
      <p:grpSp>
        <p:nvGrpSpPr>
          <p:cNvPr id="5" name="Group 5"/>
          <p:cNvGrpSpPr/>
          <p:nvPr/>
        </p:nvGrpSpPr>
        <p:grpSpPr>
          <a:xfrm>
            <a:off x="472588" y="543248"/>
            <a:ext cx="1467408" cy="146740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7" name="TextBox 7"/>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4</a:t>
              </a:r>
            </a:p>
          </p:txBody>
        </p:sp>
      </p:grpSp>
      <p:grpSp>
        <p:nvGrpSpPr>
          <p:cNvPr id="8" name="Group 8"/>
          <p:cNvGrpSpPr/>
          <p:nvPr/>
        </p:nvGrpSpPr>
        <p:grpSpPr>
          <a:xfrm>
            <a:off x="2375269" y="616999"/>
            <a:ext cx="14405630" cy="1292787"/>
            <a:chOff x="0" y="-38507"/>
            <a:chExt cx="3794075" cy="340487"/>
          </a:xfrm>
        </p:grpSpPr>
        <p:sp>
          <p:nvSpPr>
            <p:cNvPr id="9" name="Freeform 9"/>
            <p:cNvSpPr/>
            <p:nvPr/>
          </p:nvSpPr>
          <p:spPr>
            <a:xfrm>
              <a:off x="0" y="0"/>
              <a:ext cx="3794075" cy="301980"/>
            </a:xfrm>
            <a:custGeom>
              <a:avLst/>
              <a:gdLst/>
              <a:ahLst/>
              <a:cxnLst/>
              <a:rect l="l" t="t" r="r" b="b"/>
              <a:pathLst>
                <a:path w="3794075" h="301980">
                  <a:moveTo>
                    <a:pt x="31708" y="0"/>
                  </a:moveTo>
                  <a:lnTo>
                    <a:pt x="3762367" y="0"/>
                  </a:lnTo>
                  <a:cubicBezTo>
                    <a:pt x="3770777" y="0"/>
                    <a:pt x="3778842" y="3341"/>
                    <a:pt x="3784788" y="9287"/>
                  </a:cubicBezTo>
                  <a:cubicBezTo>
                    <a:pt x="3790735" y="15233"/>
                    <a:pt x="3794075" y="23298"/>
                    <a:pt x="3794075" y="31708"/>
                  </a:cubicBezTo>
                  <a:lnTo>
                    <a:pt x="3794075" y="270272"/>
                  </a:lnTo>
                  <a:cubicBezTo>
                    <a:pt x="3794075" y="278682"/>
                    <a:pt x="3790735" y="286747"/>
                    <a:pt x="3784788" y="292693"/>
                  </a:cubicBezTo>
                  <a:cubicBezTo>
                    <a:pt x="3778842" y="298640"/>
                    <a:pt x="3770777" y="301980"/>
                    <a:pt x="3762367" y="301980"/>
                  </a:cubicBezTo>
                  <a:lnTo>
                    <a:pt x="31708" y="301980"/>
                  </a:lnTo>
                  <a:cubicBezTo>
                    <a:pt x="23298" y="301980"/>
                    <a:pt x="15233" y="298640"/>
                    <a:pt x="9287" y="292693"/>
                  </a:cubicBezTo>
                  <a:cubicBezTo>
                    <a:pt x="3341" y="286747"/>
                    <a:pt x="0" y="278682"/>
                    <a:pt x="0" y="270272"/>
                  </a:cubicBezTo>
                  <a:lnTo>
                    <a:pt x="0" y="31708"/>
                  </a:lnTo>
                  <a:cubicBezTo>
                    <a:pt x="0" y="23298"/>
                    <a:pt x="3341" y="15233"/>
                    <a:pt x="9287" y="9287"/>
                  </a:cubicBezTo>
                  <a:cubicBezTo>
                    <a:pt x="15233" y="3341"/>
                    <a:pt x="23298" y="0"/>
                    <a:pt x="31708"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10" name="TextBox 10"/>
            <p:cNvSpPr txBox="1"/>
            <p:nvPr/>
          </p:nvSpPr>
          <p:spPr>
            <a:xfrm>
              <a:off x="0" y="-38507"/>
              <a:ext cx="3794075" cy="340487"/>
            </a:xfrm>
            <a:prstGeom prst="rect">
              <a:avLst/>
            </a:prstGeom>
          </p:spPr>
          <p:txBody>
            <a:bodyPr lIns="50800" tIns="50800" rIns="50800" bIns="50800" rtlCol="0" anchor="ctr"/>
            <a:lstStyle/>
            <a:p>
              <a:pPr algn="ctr">
                <a:lnSpc>
                  <a:spcPts val="7776"/>
                </a:lnSpc>
              </a:pPr>
              <a:r>
                <a:rPr lang="en-US" sz="4800" b="1" dirty="0">
                  <a:solidFill>
                    <a:srgbClr val="FFFFFF"/>
                  </a:solidFill>
                  <a:latin typeface="Montserrat"/>
                </a:rPr>
                <a:t>Price Prediction</a:t>
              </a:r>
            </a:p>
          </p:txBody>
        </p:sp>
      </p:grpSp>
      <p:grpSp>
        <p:nvGrpSpPr>
          <p:cNvPr id="11" name="Group 11"/>
          <p:cNvGrpSpPr/>
          <p:nvPr/>
        </p:nvGrpSpPr>
        <p:grpSpPr>
          <a:xfrm>
            <a:off x="1790780" y="2261862"/>
            <a:ext cx="15574607" cy="7394504"/>
            <a:chOff x="0" y="0"/>
            <a:chExt cx="4356178" cy="2068224"/>
          </a:xfrm>
        </p:grpSpPr>
        <p:sp>
          <p:nvSpPr>
            <p:cNvPr id="12" name="Freeform 12"/>
            <p:cNvSpPr/>
            <p:nvPr/>
          </p:nvSpPr>
          <p:spPr>
            <a:xfrm>
              <a:off x="0" y="0"/>
              <a:ext cx="4356178" cy="2068224"/>
            </a:xfrm>
            <a:custGeom>
              <a:avLst/>
              <a:gdLst/>
              <a:ahLst/>
              <a:cxnLst/>
              <a:rect l="l" t="t" r="r" b="b"/>
              <a:pathLst>
                <a:path w="4356178" h="2068224">
                  <a:moveTo>
                    <a:pt x="29328" y="0"/>
                  </a:moveTo>
                  <a:lnTo>
                    <a:pt x="4326850" y="0"/>
                  </a:lnTo>
                  <a:cubicBezTo>
                    <a:pt x="4343048" y="0"/>
                    <a:pt x="4356178" y="13131"/>
                    <a:pt x="4356178" y="29328"/>
                  </a:cubicBezTo>
                  <a:lnTo>
                    <a:pt x="4356178" y="2038896"/>
                  </a:lnTo>
                  <a:cubicBezTo>
                    <a:pt x="4356178" y="2055093"/>
                    <a:pt x="4343048" y="2068224"/>
                    <a:pt x="4326850" y="2068224"/>
                  </a:cubicBezTo>
                  <a:lnTo>
                    <a:pt x="29328" y="2068224"/>
                  </a:lnTo>
                  <a:cubicBezTo>
                    <a:pt x="21550" y="2068224"/>
                    <a:pt x="14090" y="2065134"/>
                    <a:pt x="8590" y="2059634"/>
                  </a:cubicBezTo>
                  <a:cubicBezTo>
                    <a:pt x="3090" y="2054134"/>
                    <a:pt x="0" y="2046674"/>
                    <a:pt x="0" y="2038896"/>
                  </a:cubicBezTo>
                  <a:lnTo>
                    <a:pt x="0" y="29328"/>
                  </a:lnTo>
                  <a:cubicBezTo>
                    <a:pt x="0" y="13131"/>
                    <a:pt x="13131" y="0"/>
                    <a:pt x="29328"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3" name="TextBox 13"/>
            <p:cNvSpPr txBox="1"/>
            <p:nvPr/>
          </p:nvSpPr>
          <p:spPr>
            <a:xfrm>
              <a:off x="0" y="-95250"/>
              <a:ext cx="4356178" cy="2163474"/>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14" name="Group 14"/>
          <p:cNvGrpSpPr/>
          <p:nvPr/>
        </p:nvGrpSpPr>
        <p:grpSpPr>
          <a:xfrm>
            <a:off x="11333964" y="3477609"/>
            <a:ext cx="3642145" cy="1665891"/>
            <a:chOff x="0" y="0"/>
            <a:chExt cx="1018699" cy="465946"/>
          </a:xfrm>
        </p:grpSpPr>
        <p:sp>
          <p:nvSpPr>
            <p:cNvPr id="15" name="Freeform 15"/>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6" name="TextBox 16"/>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17" name="TextBox 17"/>
          <p:cNvSpPr txBox="1"/>
          <p:nvPr/>
        </p:nvSpPr>
        <p:spPr>
          <a:xfrm>
            <a:off x="11340415" y="3994231"/>
            <a:ext cx="3629244" cy="527872"/>
          </a:xfrm>
          <a:prstGeom prst="rect">
            <a:avLst/>
          </a:prstGeom>
        </p:spPr>
        <p:txBody>
          <a:bodyPr lIns="0" tIns="0" rIns="0" bIns="0" rtlCol="0" anchor="t">
            <a:spAutoFit/>
          </a:bodyPr>
          <a:lstStyle/>
          <a:p>
            <a:pPr algn="ctr">
              <a:lnSpc>
                <a:spcPts val="3943"/>
              </a:lnSpc>
            </a:pPr>
            <a:r>
              <a:rPr lang="en-US" sz="2816">
                <a:solidFill>
                  <a:srgbClr val="FFFFFF"/>
                </a:solidFill>
                <a:latin typeface="Codec Pro"/>
              </a:rPr>
              <a:t>Discriminator</a:t>
            </a:r>
          </a:p>
        </p:txBody>
      </p:sp>
      <p:grpSp>
        <p:nvGrpSpPr>
          <p:cNvPr id="18" name="Group 18"/>
          <p:cNvGrpSpPr/>
          <p:nvPr/>
        </p:nvGrpSpPr>
        <p:grpSpPr>
          <a:xfrm>
            <a:off x="3836446" y="6638933"/>
            <a:ext cx="3642145" cy="1665891"/>
            <a:chOff x="0" y="0"/>
            <a:chExt cx="1018699" cy="465946"/>
          </a:xfrm>
        </p:grpSpPr>
        <p:sp>
          <p:nvSpPr>
            <p:cNvPr id="19" name="Freeform 19"/>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0" name="TextBox 20"/>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1" name="TextBox 21"/>
          <p:cNvSpPr txBox="1"/>
          <p:nvPr/>
        </p:nvSpPr>
        <p:spPr>
          <a:xfrm>
            <a:off x="3842897" y="7155554"/>
            <a:ext cx="3629244" cy="512024"/>
          </a:xfrm>
          <a:prstGeom prst="rect">
            <a:avLst/>
          </a:prstGeom>
        </p:spPr>
        <p:txBody>
          <a:bodyPr lIns="0" tIns="0" rIns="0" bIns="0" rtlCol="0" anchor="t">
            <a:spAutoFit/>
          </a:bodyPr>
          <a:lstStyle/>
          <a:p>
            <a:pPr algn="ctr">
              <a:lnSpc>
                <a:spcPts val="3803"/>
              </a:lnSpc>
            </a:pPr>
            <a:r>
              <a:rPr lang="en-US" sz="2716">
                <a:solidFill>
                  <a:srgbClr val="FFFFFF"/>
                </a:solidFill>
                <a:latin typeface="Codec Pro"/>
              </a:rPr>
              <a:t>Adversarial Training</a:t>
            </a:r>
          </a:p>
        </p:txBody>
      </p:sp>
      <p:grpSp>
        <p:nvGrpSpPr>
          <p:cNvPr id="22" name="Group 22"/>
          <p:cNvGrpSpPr/>
          <p:nvPr/>
        </p:nvGrpSpPr>
        <p:grpSpPr>
          <a:xfrm>
            <a:off x="11327514" y="6715125"/>
            <a:ext cx="3642145" cy="1665891"/>
            <a:chOff x="0" y="0"/>
            <a:chExt cx="1018699" cy="465946"/>
          </a:xfrm>
        </p:grpSpPr>
        <p:sp>
          <p:nvSpPr>
            <p:cNvPr id="23" name="Freeform 23"/>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4" name="TextBox 24"/>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5" name="TextBox 25"/>
          <p:cNvSpPr txBox="1"/>
          <p:nvPr/>
        </p:nvSpPr>
        <p:spPr>
          <a:xfrm>
            <a:off x="11333964" y="7231747"/>
            <a:ext cx="3629244" cy="527872"/>
          </a:xfrm>
          <a:prstGeom prst="rect">
            <a:avLst/>
          </a:prstGeom>
        </p:spPr>
        <p:txBody>
          <a:bodyPr lIns="0" tIns="0" rIns="0" bIns="0" rtlCol="0" anchor="t">
            <a:spAutoFit/>
          </a:bodyPr>
          <a:lstStyle/>
          <a:p>
            <a:pPr algn="ctr">
              <a:lnSpc>
                <a:spcPts val="3943"/>
              </a:lnSpc>
            </a:pPr>
            <a:r>
              <a:rPr lang="en-US" sz="2816">
                <a:solidFill>
                  <a:srgbClr val="FFFFFF"/>
                </a:solidFill>
                <a:latin typeface="Codec Pro"/>
              </a:rPr>
              <a:t>Erosion 2</a:t>
            </a:r>
          </a:p>
        </p:txBody>
      </p:sp>
      <p:sp>
        <p:nvSpPr>
          <p:cNvPr id="26" name="TextBox 26"/>
          <p:cNvSpPr txBox="1"/>
          <p:nvPr/>
        </p:nvSpPr>
        <p:spPr>
          <a:xfrm>
            <a:off x="2375269" y="6355833"/>
            <a:ext cx="8509031" cy="439924"/>
          </a:xfrm>
          <a:prstGeom prst="rect">
            <a:avLst/>
          </a:prstGeom>
        </p:spPr>
        <p:txBody>
          <a:bodyPr lIns="0" tIns="0" rIns="0" bIns="0" rtlCol="0" anchor="t">
            <a:spAutoFit/>
          </a:bodyPr>
          <a:lstStyle/>
          <a:p>
            <a:pPr algn="ctr">
              <a:lnSpc>
                <a:spcPts val="3706"/>
              </a:lnSpc>
              <a:spcBef>
                <a:spcPct val="0"/>
              </a:spcBef>
            </a:pPr>
            <a:r>
              <a:rPr lang="en-US" sz="2288">
                <a:solidFill>
                  <a:srgbClr val="FFFFFF"/>
                </a:solidFill>
                <a:latin typeface="Decalotype"/>
              </a:rPr>
              <a:t>o</a:t>
            </a:r>
          </a:p>
        </p:txBody>
      </p:sp>
      <p:grpSp>
        <p:nvGrpSpPr>
          <p:cNvPr id="35" name="Group 22">
            <a:extLst>
              <a:ext uri="{FF2B5EF4-FFF2-40B4-BE49-F238E27FC236}">
                <a16:creationId xmlns:a16="http://schemas.microsoft.com/office/drawing/2014/main" id="{5CB3D87B-C76D-0C28-FAE9-51CB5712BFC9}"/>
              </a:ext>
            </a:extLst>
          </p:cNvPr>
          <p:cNvGrpSpPr/>
          <p:nvPr/>
        </p:nvGrpSpPr>
        <p:grpSpPr>
          <a:xfrm>
            <a:off x="2997164" y="2790759"/>
            <a:ext cx="13351740" cy="5934141"/>
            <a:chOff x="0" y="0"/>
            <a:chExt cx="1018699" cy="465946"/>
          </a:xfrm>
        </p:grpSpPr>
        <p:sp>
          <p:nvSpPr>
            <p:cNvPr id="36" name="Freeform 23">
              <a:extLst>
                <a:ext uri="{FF2B5EF4-FFF2-40B4-BE49-F238E27FC236}">
                  <a16:creationId xmlns:a16="http://schemas.microsoft.com/office/drawing/2014/main" id="{C43F43C4-FF1D-940D-BCEB-8A1BCCAEC117}"/>
                </a:ext>
              </a:extLst>
            </p:cNvPr>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37" name="TextBox 24">
              <a:extLst>
                <a:ext uri="{FF2B5EF4-FFF2-40B4-BE49-F238E27FC236}">
                  <a16:creationId xmlns:a16="http://schemas.microsoft.com/office/drawing/2014/main" id="{996C28D9-9210-916C-7AD8-87B755A64937}"/>
                </a:ext>
              </a:extLst>
            </p:cNvPr>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30" name="TextBox 30"/>
          <p:cNvSpPr txBox="1"/>
          <p:nvPr/>
        </p:nvSpPr>
        <p:spPr>
          <a:xfrm>
            <a:off x="3271633" y="3207489"/>
            <a:ext cx="12968568" cy="5565626"/>
          </a:xfrm>
          <a:prstGeom prst="rect">
            <a:avLst/>
          </a:prstGeom>
        </p:spPr>
        <p:txBody>
          <a:bodyPr wrap="square" lIns="0" tIns="0" rIns="0" bIns="0" rtlCol="0" anchor="t">
            <a:spAutoFit/>
          </a:bodyPr>
          <a:lstStyle/>
          <a:p>
            <a:pPr>
              <a:lnSpc>
                <a:spcPts val="2515"/>
              </a:lnSpc>
            </a:pPr>
            <a:endParaRPr dirty="0"/>
          </a:p>
          <a:p>
            <a:pPr marL="495798" lvl="1" indent="-247899">
              <a:lnSpc>
                <a:spcPts val="3214"/>
              </a:lnSpc>
              <a:buFont typeface="Arial"/>
              <a:buChar char="•"/>
            </a:pPr>
            <a:r>
              <a:rPr lang="en-US" sz="2296" dirty="0">
                <a:solidFill>
                  <a:srgbClr val="FFFFFF"/>
                </a:solidFill>
                <a:latin typeface="Codec Pro Bold"/>
              </a:rPr>
              <a:t>Adversarial Training Nature:</a:t>
            </a:r>
            <a:r>
              <a:rPr lang="en-US" sz="2296" dirty="0">
                <a:solidFill>
                  <a:srgbClr val="FFFFFF"/>
                </a:solidFill>
                <a:latin typeface="Codec Pro"/>
              </a:rPr>
              <a:t> Adversarial training involves a competitive process where the generator and discriminator networks strive to outperform each other. The generator generates samples to fool the discriminator, while the discriminator aims to improve its ability to distinguish between real and fake samples. This adversarial competition drives both networks to improve continually.</a:t>
            </a:r>
          </a:p>
          <a:p>
            <a:pPr marL="495798" lvl="1" indent="-247899">
              <a:lnSpc>
                <a:spcPts val="3214"/>
              </a:lnSpc>
              <a:buFont typeface="Arial"/>
              <a:buChar char="•"/>
            </a:pPr>
            <a:r>
              <a:rPr lang="en-US" sz="2296" dirty="0">
                <a:solidFill>
                  <a:srgbClr val="FFFFFF"/>
                </a:solidFill>
                <a:latin typeface="Codec Pro Bold"/>
              </a:rPr>
              <a:t>Nature of Convergence</a:t>
            </a:r>
            <a:r>
              <a:rPr lang="en-US" sz="2296" dirty="0">
                <a:solidFill>
                  <a:srgbClr val="FFFFFF"/>
                </a:solidFill>
                <a:latin typeface="Codec Pro"/>
              </a:rPr>
              <a:t>: Convergence is reached when the training process stabilizes, and the generator produces synthetic samples that closely resemble real data, while the discriminator's discrimination performance approaches chance level. At convergence, the Wasserstein loss for the discriminator converges to a stable value, indicating that the discriminator can no longer reliably differentiate between real and fake samples. This ensures that the generator generates high-quality synthetic samples, fulfilling the objective of Wasserstein GAN training.</a:t>
            </a:r>
          </a:p>
          <a:p>
            <a:pPr>
              <a:lnSpc>
                <a:spcPts val="2515"/>
              </a:lnSpc>
            </a:pPr>
            <a:endParaRPr lang="en-US" sz="2296" dirty="0">
              <a:solidFill>
                <a:srgbClr val="FFFFFF"/>
              </a:solidFill>
              <a:latin typeface="Codec Pro"/>
            </a:endParaRPr>
          </a:p>
        </p:txBody>
      </p:sp>
      <p:sp>
        <p:nvSpPr>
          <p:cNvPr id="31" name="TextBox 31"/>
          <p:cNvSpPr txBox="1"/>
          <p:nvPr/>
        </p:nvSpPr>
        <p:spPr>
          <a:xfrm>
            <a:off x="2246023" y="2951943"/>
            <a:ext cx="14232128" cy="594995"/>
          </a:xfrm>
          <a:prstGeom prst="rect">
            <a:avLst/>
          </a:prstGeom>
        </p:spPr>
        <p:txBody>
          <a:bodyPr lIns="0" tIns="0" rIns="0" bIns="0" rtlCol="0" anchor="t">
            <a:spAutoFit/>
          </a:bodyPr>
          <a:lstStyle/>
          <a:p>
            <a:pPr algn="ctr">
              <a:lnSpc>
                <a:spcPts val="4480"/>
              </a:lnSpc>
            </a:pPr>
            <a:r>
              <a:rPr lang="en-US" sz="3200">
                <a:solidFill>
                  <a:srgbClr val="FFFFFF"/>
                </a:solidFill>
                <a:latin typeface="Codec Pro"/>
              </a:rPr>
              <a:t>Adversarial Training</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6240201" y="8555143"/>
            <a:ext cx="4635925" cy="3859407"/>
          </a:xfrm>
          <a:custGeom>
            <a:avLst/>
            <a:gdLst/>
            <a:ahLst/>
            <a:cxnLst/>
            <a:rect l="l" t="t" r="r" b="b"/>
            <a:pathLst>
              <a:path w="4635925" h="3859407">
                <a:moveTo>
                  <a:pt x="0" y="0"/>
                </a:moveTo>
                <a:lnTo>
                  <a:pt x="4635925" y="0"/>
                </a:lnTo>
                <a:lnTo>
                  <a:pt x="4635925" y="3859407"/>
                </a:lnTo>
                <a:lnTo>
                  <a:pt x="0" y="3859407"/>
                </a:lnTo>
                <a:lnTo>
                  <a:pt x="0" y="0"/>
                </a:lnTo>
                <a:close/>
              </a:path>
            </a:pathLst>
          </a:custGeom>
          <a:blipFill>
            <a:blip r:embed="rId3"/>
            <a:stretch>
              <a:fillRect/>
            </a:stretch>
          </a:blipFill>
        </p:spPr>
      </p:sp>
      <p:sp>
        <p:nvSpPr>
          <p:cNvPr id="4" name="Freeform 4"/>
          <p:cNvSpPr/>
          <p:nvPr/>
        </p:nvSpPr>
        <p:spPr>
          <a:xfrm flipH="1" flipV="1">
            <a:off x="16780899" y="292042"/>
            <a:ext cx="1507101" cy="1969820"/>
          </a:xfrm>
          <a:custGeom>
            <a:avLst/>
            <a:gdLst/>
            <a:ahLst/>
            <a:cxnLst/>
            <a:rect l="l" t="t" r="r" b="b"/>
            <a:pathLst>
              <a:path w="1507101" h="1969820">
                <a:moveTo>
                  <a:pt x="1507101" y="1969820"/>
                </a:moveTo>
                <a:lnTo>
                  <a:pt x="0" y="1969820"/>
                </a:lnTo>
                <a:lnTo>
                  <a:pt x="0" y="0"/>
                </a:lnTo>
                <a:lnTo>
                  <a:pt x="1507101" y="0"/>
                </a:lnTo>
                <a:lnTo>
                  <a:pt x="1507101" y="1969820"/>
                </a:lnTo>
                <a:close/>
              </a:path>
            </a:pathLst>
          </a:custGeom>
          <a:blipFill>
            <a:blip r:embed="rId4"/>
            <a:stretch>
              <a:fillRect l="-321036" b="-144015"/>
            </a:stretch>
          </a:blipFill>
        </p:spPr>
      </p:sp>
      <p:grpSp>
        <p:nvGrpSpPr>
          <p:cNvPr id="5" name="Group 5"/>
          <p:cNvGrpSpPr/>
          <p:nvPr/>
        </p:nvGrpSpPr>
        <p:grpSpPr>
          <a:xfrm>
            <a:off x="472588" y="543248"/>
            <a:ext cx="1467408" cy="146740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7" name="TextBox 7"/>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4</a:t>
              </a:r>
            </a:p>
          </p:txBody>
        </p:sp>
      </p:grpSp>
      <p:grpSp>
        <p:nvGrpSpPr>
          <p:cNvPr id="8" name="Group 8"/>
          <p:cNvGrpSpPr/>
          <p:nvPr/>
        </p:nvGrpSpPr>
        <p:grpSpPr>
          <a:xfrm>
            <a:off x="2375269" y="630204"/>
            <a:ext cx="14405630" cy="1279582"/>
            <a:chOff x="0" y="-35029"/>
            <a:chExt cx="3794075" cy="337009"/>
          </a:xfrm>
        </p:grpSpPr>
        <p:sp>
          <p:nvSpPr>
            <p:cNvPr id="9" name="Freeform 9"/>
            <p:cNvSpPr/>
            <p:nvPr/>
          </p:nvSpPr>
          <p:spPr>
            <a:xfrm>
              <a:off x="0" y="0"/>
              <a:ext cx="3794075" cy="301980"/>
            </a:xfrm>
            <a:custGeom>
              <a:avLst/>
              <a:gdLst/>
              <a:ahLst/>
              <a:cxnLst/>
              <a:rect l="l" t="t" r="r" b="b"/>
              <a:pathLst>
                <a:path w="3794075" h="301980">
                  <a:moveTo>
                    <a:pt x="31708" y="0"/>
                  </a:moveTo>
                  <a:lnTo>
                    <a:pt x="3762367" y="0"/>
                  </a:lnTo>
                  <a:cubicBezTo>
                    <a:pt x="3770777" y="0"/>
                    <a:pt x="3778842" y="3341"/>
                    <a:pt x="3784788" y="9287"/>
                  </a:cubicBezTo>
                  <a:cubicBezTo>
                    <a:pt x="3790735" y="15233"/>
                    <a:pt x="3794075" y="23298"/>
                    <a:pt x="3794075" y="31708"/>
                  </a:cubicBezTo>
                  <a:lnTo>
                    <a:pt x="3794075" y="270272"/>
                  </a:lnTo>
                  <a:cubicBezTo>
                    <a:pt x="3794075" y="278682"/>
                    <a:pt x="3790735" y="286747"/>
                    <a:pt x="3784788" y="292693"/>
                  </a:cubicBezTo>
                  <a:cubicBezTo>
                    <a:pt x="3778842" y="298640"/>
                    <a:pt x="3770777" y="301980"/>
                    <a:pt x="3762367" y="301980"/>
                  </a:cubicBezTo>
                  <a:lnTo>
                    <a:pt x="31708" y="301980"/>
                  </a:lnTo>
                  <a:cubicBezTo>
                    <a:pt x="23298" y="301980"/>
                    <a:pt x="15233" y="298640"/>
                    <a:pt x="9287" y="292693"/>
                  </a:cubicBezTo>
                  <a:cubicBezTo>
                    <a:pt x="3341" y="286747"/>
                    <a:pt x="0" y="278682"/>
                    <a:pt x="0" y="270272"/>
                  </a:cubicBezTo>
                  <a:lnTo>
                    <a:pt x="0" y="31708"/>
                  </a:lnTo>
                  <a:cubicBezTo>
                    <a:pt x="0" y="23298"/>
                    <a:pt x="3341" y="15233"/>
                    <a:pt x="9287" y="9287"/>
                  </a:cubicBezTo>
                  <a:cubicBezTo>
                    <a:pt x="15233" y="3341"/>
                    <a:pt x="23298" y="0"/>
                    <a:pt x="31708"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10" name="TextBox 10"/>
            <p:cNvSpPr txBox="1"/>
            <p:nvPr/>
          </p:nvSpPr>
          <p:spPr>
            <a:xfrm>
              <a:off x="0" y="-35029"/>
              <a:ext cx="3794075" cy="337009"/>
            </a:xfrm>
            <a:prstGeom prst="rect">
              <a:avLst/>
            </a:prstGeom>
          </p:spPr>
          <p:txBody>
            <a:bodyPr lIns="50800" tIns="50800" rIns="50800" bIns="50800" rtlCol="0" anchor="ctr"/>
            <a:lstStyle/>
            <a:p>
              <a:pPr algn="ctr">
                <a:lnSpc>
                  <a:spcPts val="7776"/>
                </a:lnSpc>
              </a:pPr>
              <a:r>
                <a:rPr lang="en-US" sz="4800" b="1" dirty="0">
                  <a:solidFill>
                    <a:srgbClr val="FFFFFF"/>
                  </a:solidFill>
                  <a:latin typeface="Montserrat"/>
                </a:rPr>
                <a:t>Price Prediction</a:t>
              </a:r>
            </a:p>
          </p:txBody>
        </p:sp>
      </p:grpSp>
      <p:grpSp>
        <p:nvGrpSpPr>
          <p:cNvPr id="11" name="Group 11"/>
          <p:cNvGrpSpPr/>
          <p:nvPr/>
        </p:nvGrpSpPr>
        <p:grpSpPr>
          <a:xfrm>
            <a:off x="1802427" y="2201828"/>
            <a:ext cx="15574607" cy="7394504"/>
            <a:chOff x="0" y="0"/>
            <a:chExt cx="4356178" cy="2068224"/>
          </a:xfrm>
        </p:grpSpPr>
        <p:sp>
          <p:nvSpPr>
            <p:cNvPr id="12" name="Freeform 12"/>
            <p:cNvSpPr/>
            <p:nvPr/>
          </p:nvSpPr>
          <p:spPr>
            <a:xfrm>
              <a:off x="0" y="0"/>
              <a:ext cx="4356178" cy="2068224"/>
            </a:xfrm>
            <a:custGeom>
              <a:avLst/>
              <a:gdLst/>
              <a:ahLst/>
              <a:cxnLst/>
              <a:rect l="l" t="t" r="r" b="b"/>
              <a:pathLst>
                <a:path w="4356178" h="2068224">
                  <a:moveTo>
                    <a:pt x="29328" y="0"/>
                  </a:moveTo>
                  <a:lnTo>
                    <a:pt x="4326850" y="0"/>
                  </a:lnTo>
                  <a:cubicBezTo>
                    <a:pt x="4343048" y="0"/>
                    <a:pt x="4356178" y="13131"/>
                    <a:pt x="4356178" y="29328"/>
                  </a:cubicBezTo>
                  <a:lnTo>
                    <a:pt x="4356178" y="2038896"/>
                  </a:lnTo>
                  <a:cubicBezTo>
                    <a:pt x="4356178" y="2055093"/>
                    <a:pt x="4343048" y="2068224"/>
                    <a:pt x="4326850" y="2068224"/>
                  </a:cubicBezTo>
                  <a:lnTo>
                    <a:pt x="29328" y="2068224"/>
                  </a:lnTo>
                  <a:cubicBezTo>
                    <a:pt x="21550" y="2068224"/>
                    <a:pt x="14090" y="2065134"/>
                    <a:pt x="8590" y="2059634"/>
                  </a:cubicBezTo>
                  <a:cubicBezTo>
                    <a:pt x="3090" y="2054134"/>
                    <a:pt x="0" y="2046674"/>
                    <a:pt x="0" y="2038896"/>
                  </a:cubicBezTo>
                  <a:lnTo>
                    <a:pt x="0" y="29328"/>
                  </a:lnTo>
                  <a:cubicBezTo>
                    <a:pt x="0" y="13131"/>
                    <a:pt x="13131" y="0"/>
                    <a:pt x="29328"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3" name="TextBox 13"/>
            <p:cNvSpPr txBox="1"/>
            <p:nvPr/>
          </p:nvSpPr>
          <p:spPr>
            <a:xfrm>
              <a:off x="0" y="-95250"/>
              <a:ext cx="4356178" cy="2163474"/>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14" name="Group 14"/>
          <p:cNvGrpSpPr/>
          <p:nvPr/>
        </p:nvGrpSpPr>
        <p:grpSpPr>
          <a:xfrm>
            <a:off x="11333964" y="3477609"/>
            <a:ext cx="3642145" cy="1665891"/>
            <a:chOff x="0" y="0"/>
            <a:chExt cx="1018699" cy="465946"/>
          </a:xfrm>
        </p:grpSpPr>
        <p:sp>
          <p:nvSpPr>
            <p:cNvPr id="15" name="Freeform 15"/>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6" name="TextBox 16"/>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17" name="TextBox 17"/>
          <p:cNvSpPr txBox="1"/>
          <p:nvPr/>
        </p:nvSpPr>
        <p:spPr>
          <a:xfrm>
            <a:off x="11340415" y="3994231"/>
            <a:ext cx="3629244" cy="527872"/>
          </a:xfrm>
          <a:prstGeom prst="rect">
            <a:avLst/>
          </a:prstGeom>
        </p:spPr>
        <p:txBody>
          <a:bodyPr lIns="0" tIns="0" rIns="0" bIns="0" rtlCol="0" anchor="t">
            <a:spAutoFit/>
          </a:bodyPr>
          <a:lstStyle/>
          <a:p>
            <a:pPr algn="ctr">
              <a:lnSpc>
                <a:spcPts val="3943"/>
              </a:lnSpc>
            </a:pPr>
            <a:r>
              <a:rPr lang="en-US" sz="2816">
                <a:solidFill>
                  <a:srgbClr val="FFFFFF"/>
                </a:solidFill>
                <a:latin typeface="Codec Pro"/>
              </a:rPr>
              <a:t>Discriminator</a:t>
            </a:r>
          </a:p>
        </p:txBody>
      </p:sp>
      <p:grpSp>
        <p:nvGrpSpPr>
          <p:cNvPr id="18" name="Group 18"/>
          <p:cNvGrpSpPr/>
          <p:nvPr/>
        </p:nvGrpSpPr>
        <p:grpSpPr>
          <a:xfrm>
            <a:off x="3836446" y="6638933"/>
            <a:ext cx="3642145" cy="1665891"/>
            <a:chOff x="0" y="0"/>
            <a:chExt cx="1018699" cy="465946"/>
          </a:xfrm>
        </p:grpSpPr>
        <p:sp>
          <p:nvSpPr>
            <p:cNvPr id="19" name="Freeform 19"/>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0" name="TextBox 20"/>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1" name="TextBox 21"/>
          <p:cNvSpPr txBox="1"/>
          <p:nvPr/>
        </p:nvSpPr>
        <p:spPr>
          <a:xfrm>
            <a:off x="3842897" y="7155554"/>
            <a:ext cx="3629244" cy="512024"/>
          </a:xfrm>
          <a:prstGeom prst="rect">
            <a:avLst/>
          </a:prstGeom>
        </p:spPr>
        <p:txBody>
          <a:bodyPr lIns="0" tIns="0" rIns="0" bIns="0" rtlCol="0" anchor="t">
            <a:spAutoFit/>
          </a:bodyPr>
          <a:lstStyle/>
          <a:p>
            <a:pPr algn="ctr">
              <a:lnSpc>
                <a:spcPts val="3803"/>
              </a:lnSpc>
            </a:pPr>
            <a:r>
              <a:rPr lang="en-US" sz="2716">
                <a:solidFill>
                  <a:srgbClr val="FFFFFF"/>
                </a:solidFill>
                <a:latin typeface="Codec Pro"/>
              </a:rPr>
              <a:t>Adversarial Training</a:t>
            </a:r>
          </a:p>
        </p:txBody>
      </p:sp>
      <p:grpSp>
        <p:nvGrpSpPr>
          <p:cNvPr id="22" name="Group 22"/>
          <p:cNvGrpSpPr/>
          <p:nvPr/>
        </p:nvGrpSpPr>
        <p:grpSpPr>
          <a:xfrm>
            <a:off x="11327514" y="6715125"/>
            <a:ext cx="3642145" cy="1665891"/>
            <a:chOff x="0" y="0"/>
            <a:chExt cx="1018699" cy="465946"/>
          </a:xfrm>
        </p:grpSpPr>
        <p:sp>
          <p:nvSpPr>
            <p:cNvPr id="23" name="Freeform 23"/>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4" name="TextBox 24"/>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5" name="TextBox 25"/>
          <p:cNvSpPr txBox="1"/>
          <p:nvPr/>
        </p:nvSpPr>
        <p:spPr>
          <a:xfrm>
            <a:off x="11333964" y="7231747"/>
            <a:ext cx="3629244" cy="527872"/>
          </a:xfrm>
          <a:prstGeom prst="rect">
            <a:avLst/>
          </a:prstGeom>
        </p:spPr>
        <p:txBody>
          <a:bodyPr lIns="0" tIns="0" rIns="0" bIns="0" rtlCol="0" anchor="t">
            <a:spAutoFit/>
          </a:bodyPr>
          <a:lstStyle/>
          <a:p>
            <a:pPr algn="ctr">
              <a:lnSpc>
                <a:spcPts val="3943"/>
              </a:lnSpc>
            </a:pPr>
            <a:r>
              <a:rPr lang="en-US" sz="2816">
                <a:solidFill>
                  <a:srgbClr val="FFFFFF"/>
                </a:solidFill>
                <a:latin typeface="Codec Pro"/>
              </a:rPr>
              <a:t>Erosion 2</a:t>
            </a:r>
          </a:p>
        </p:txBody>
      </p:sp>
      <p:sp>
        <p:nvSpPr>
          <p:cNvPr id="26" name="TextBox 26"/>
          <p:cNvSpPr txBox="1"/>
          <p:nvPr/>
        </p:nvSpPr>
        <p:spPr>
          <a:xfrm>
            <a:off x="2375269" y="6355833"/>
            <a:ext cx="8509031" cy="439924"/>
          </a:xfrm>
          <a:prstGeom prst="rect">
            <a:avLst/>
          </a:prstGeom>
        </p:spPr>
        <p:txBody>
          <a:bodyPr lIns="0" tIns="0" rIns="0" bIns="0" rtlCol="0" anchor="t">
            <a:spAutoFit/>
          </a:bodyPr>
          <a:lstStyle/>
          <a:p>
            <a:pPr algn="ctr">
              <a:lnSpc>
                <a:spcPts val="3706"/>
              </a:lnSpc>
              <a:spcBef>
                <a:spcPct val="0"/>
              </a:spcBef>
            </a:pPr>
            <a:r>
              <a:rPr lang="en-US" sz="2288">
                <a:solidFill>
                  <a:srgbClr val="FFFFFF"/>
                </a:solidFill>
                <a:latin typeface="Decalotype"/>
              </a:rPr>
              <a:t>o</a:t>
            </a:r>
          </a:p>
        </p:txBody>
      </p:sp>
      <p:grpSp>
        <p:nvGrpSpPr>
          <p:cNvPr id="37" name="Group 22">
            <a:extLst>
              <a:ext uri="{FF2B5EF4-FFF2-40B4-BE49-F238E27FC236}">
                <a16:creationId xmlns:a16="http://schemas.microsoft.com/office/drawing/2014/main" id="{13B329D9-AFB2-85A7-D0E0-11A4BFD986C4}"/>
              </a:ext>
            </a:extLst>
          </p:cNvPr>
          <p:cNvGrpSpPr/>
          <p:nvPr/>
        </p:nvGrpSpPr>
        <p:grpSpPr>
          <a:xfrm>
            <a:off x="2280569" y="1714731"/>
            <a:ext cx="14562887" cy="7398426"/>
            <a:chOff x="-47812" y="-95250"/>
            <a:chExt cx="1111106" cy="580921"/>
          </a:xfrm>
        </p:grpSpPr>
        <p:sp>
          <p:nvSpPr>
            <p:cNvPr id="38" name="Freeform 23">
              <a:extLst>
                <a:ext uri="{FF2B5EF4-FFF2-40B4-BE49-F238E27FC236}">
                  <a16:creationId xmlns:a16="http://schemas.microsoft.com/office/drawing/2014/main" id="{19F1CAD7-9D72-D417-A03B-4C4C65992BD0}"/>
                </a:ext>
              </a:extLst>
            </p:cNvPr>
            <p:cNvSpPr/>
            <p:nvPr/>
          </p:nvSpPr>
          <p:spPr>
            <a:xfrm>
              <a:off x="-47812" y="-23636"/>
              <a:ext cx="1111106" cy="509307"/>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39" name="TextBox 24">
              <a:extLst>
                <a:ext uri="{FF2B5EF4-FFF2-40B4-BE49-F238E27FC236}">
                  <a16:creationId xmlns:a16="http://schemas.microsoft.com/office/drawing/2014/main" id="{4D419694-7F18-3E23-4442-9DE636AF1F17}"/>
                </a:ext>
              </a:extLst>
            </p:cNvPr>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32" name="TextBox 32"/>
          <p:cNvSpPr txBox="1"/>
          <p:nvPr/>
        </p:nvSpPr>
        <p:spPr>
          <a:xfrm>
            <a:off x="2246023" y="2951943"/>
            <a:ext cx="14232128" cy="594995"/>
          </a:xfrm>
          <a:prstGeom prst="rect">
            <a:avLst/>
          </a:prstGeom>
        </p:spPr>
        <p:txBody>
          <a:bodyPr lIns="0" tIns="0" rIns="0" bIns="0" rtlCol="0" anchor="t">
            <a:spAutoFit/>
          </a:bodyPr>
          <a:lstStyle/>
          <a:p>
            <a:pPr algn="ctr">
              <a:lnSpc>
                <a:spcPts val="4480"/>
              </a:lnSpc>
            </a:pPr>
            <a:r>
              <a:rPr lang="en-US" sz="3200">
                <a:solidFill>
                  <a:srgbClr val="FFFFFF"/>
                </a:solidFill>
                <a:latin typeface="Codec Pro"/>
              </a:rPr>
              <a:t>Adversarial Training</a:t>
            </a:r>
          </a:p>
        </p:txBody>
      </p:sp>
      <p:sp>
        <p:nvSpPr>
          <p:cNvPr id="33" name="TextBox 33"/>
          <p:cNvSpPr txBox="1"/>
          <p:nvPr/>
        </p:nvSpPr>
        <p:spPr>
          <a:xfrm>
            <a:off x="4975105" y="3800008"/>
            <a:ext cx="1933575" cy="443864"/>
          </a:xfrm>
          <a:prstGeom prst="rect">
            <a:avLst/>
          </a:prstGeom>
        </p:spPr>
        <p:txBody>
          <a:bodyPr lIns="0" tIns="0" rIns="0" bIns="0" rtlCol="0" anchor="t">
            <a:spAutoFit/>
          </a:bodyPr>
          <a:lstStyle/>
          <a:p>
            <a:pPr algn="ctr">
              <a:lnSpc>
                <a:spcPts val="3360"/>
              </a:lnSpc>
            </a:pPr>
            <a:r>
              <a:rPr lang="en-US" sz="2400">
                <a:solidFill>
                  <a:srgbClr val="FFFFFF"/>
                </a:solidFill>
                <a:latin typeface="Codec Pro"/>
              </a:rPr>
              <a:t>Binance Coin</a:t>
            </a:r>
          </a:p>
        </p:txBody>
      </p:sp>
      <p:sp>
        <p:nvSpPr>
          <p:cNvPr id="34" name="TextBox 34"/>
          <p:cNvSpPr txBox="1"/>
          <p:nvPr/>
        </p:nvSpPr>
        <p:spPr>
          <a:xfrm>
            <a:off x="12441177" y="3834211"/>
            <a:ext cx="1414820" cy="443864"/>
          </a:xfrm>
          <a:prstGeom prst="rect">
            <a:avLst/>
          </a:prstGeom>
        </p:spPr>
        <p:txBody>
          <a:bodyPr lIns="0" tIns="0" rIns="0" bIns="0" rtlCol="0" anchor="t">
            <a:spAutoFit/>
          </a:bodyPr>
          <a:lstStyle/>
          <a:p>
            <a:pPr algn="ctr">
              <a:lnSpc>
                <a:spcPts val="3360"/>
              </a:lnSpc>
            </a:pPr>
            <a:r>
              <a:rPr lang="en-US" sz="2400">
                <a:solidFill>
                  <a:srgbClr val="FFFFFF"/>
                </a:solidFill>
                <a:latin typeface="Codec Pro"/>
              </a:rPr>
              <a:t>Ethereum</a:t>
            </a:r>
          </a:p>
        </p:txBody>
      </p:sp>
      <p:sp>
        <p:nvSpPr>
          <p:cNvPr id="35" name="TextBox 35"/>
          <p:cNvSpPr txBox="1"/>
          <p:nvPr/>
        </p:nvSpPr>
        <p:spPr>
          <a:xfrm>
            <a:off x="5210856" y="7835819"/>
            <a:ext cx="1418929" cy="323348"/>
          </a:xfrm>
          <a:prstGeom prst="rect">
            <a:avLst/>
          </a:prstGeom>
        </p:spPr>
        <p:txBody>
          <a:bodyPr lIns="0" tIns="0" rIns="0" bIns="0" rtlCol="0" anchor="t">
            <a:spAutoFit/>
          </a:bodyPr>
          <a:lstStyle/>
          <a:p>
            <a:pPr algn="ctr">
              <a:lnSpc>
                <a:spcPts val="2392"/>
              </a:lnSpc>
            </a:pPr>
            <a:r>
              <a:rPr lang="en-US" sz="1708">
                <a:solidFill>
                  <a:srgbClr val="FFFFFF"/>
                </a:solidFill>
                <a:latin typeface="Codec Pro"/>
              </a:rPr>
              <a:t>Loss vs Epoch</a:t>
            </a:r>
          </a:p>
        </p:txBody>
      </p:sp>
      <p:sp>
        <p:nvSpPr>
          <p:cNvPr id="36" name="TextBox 36"/>
          <p:cNvSpPr txBox="1"/>
          <p:nvPr/>
        </p:nvSpPr>
        <p:spPr>
          <a:xfrm>
            <a:off x="12310126" y="7964156"/>
            <a:ext cx="1418929" cy="323348"/>
          </a:xfrm>
          <a:prstGeom prst="rect">
            <a:avLst/>
          </a:prstGeom>
        </p:spPr>
        <p:txBody>
          <a:bodyPr lIns="0" tIns="0" rIns="0" bIns="0" rtlCol="0" anchor="t">
            <a:spAutoFit/>
          </a:bodyPr>
          <a:lstStyle/>
          <a:p>
            <a:pPr algn="ctr">
              <a:lnSpc>
                <a:spcPts val="2392"/>
              </a:lnSpc>
            </a:pPr>
            <a:r>
              <a:rPr lang="en-US" sz="1708">
                <a:solidFill>
                  <a:srgbClr val="FFFFFF"/>
                </a:solidFill>
                <a:latin typeface="Codec Pro"/>
              </a:rPr>
              <a:t>Loss vs Epoch</a:t>
            </a:r>
          </a:p>
        </p:txBody>
      </p:sp>
      <p:sp>
        <p:nvSpPr>
          <p:cNvPr id="30" name="Freeform 30"/>
          <p:cNvSpPr/>
          <p:nvPr/>
        </p:nvSpPr>
        <p:spPr>
          <a:xfrm>
            <a:off x="2702777" y="4386747"/>
            <a:ext cx="6478231" cy="3372872"/>
          </a:xfrm>
          <a:custGeom>
            <a:avLst/>
            <a:gdLst/>
            <a:ahLst/>
            <a:cxnLst/>
            <a:rect l="l" t="t" r="r" b="b"/>
            <a:pathLst>
              <a:path w="6478231" h="3372872">
                <a:moveTo>
                  <a:pt x="0" y="0"/>
                </a:moveTo>
                <a:lnTo>
                  <a:pt x="6478232" y="0"/>
                </a:lnTo>
                <a:lnTo>
                  <a:pt x="6478232" y="3372872"/>
                </a:lnTo>
                <a:lnTo>
                  <a:pt x="0" y="3372872"/>
                </a:lnTo>
                <a:lnTo>
                  <a:pt x="0" y="0"/>
                </a:lnTo>
                <a:close/>
              </a:path>
            </a:pathLst>
          </a:custGeom>
          <a:blipFill>
            <a:blip r:embed="rId5"/>
            <a:stretch>
              <a:fillRect b="-5802"/>
            </a:stretch>
          </a:blipFill>
        </p:spPr>
      </p:sp>
      <p:sp>
        <p:nvSpPr>
          <p:cNvPr id="31" name="Freeform 31"/>
          <p:cNvSpPr/>
          <p:nvPr/>
        </p:nvSpPr>
        <p:spPr>
          <a:xfrm>
            <a:off x="9798979" y="4348651"/>
            <a:ext cx="6441223" cy="3449065"/>
          </a:xfrm>
          <a:custGeom>
            <a:avLst/>
            <a:gdLst/>
            <a:ahLst/>
            <a:cxnLst/>
            <a:rect l="l" t="t" r="r" b="b"/>
            <a:pathLst>
              <a:path w="6441223" h="3449065">
                <a:moveTo>
                  <a:pt x="0" y="0"/>
                </a:moveTo>
                <a:lnTo>
                  <a:pt x="6441222" y="0"/>
                </a:lnTo>
                <a:lnTo>
                  <a:pt x="6441222" y="3449064"/>
                </a:lnTo>
                <a:lnTo>
                  <a:pt x="0" y="3449064"/>
                </a:lnTo>
                <a:lnTo>
                  <a:pt x="0" y="0"/>
                </a:lnTo>
                <a:close/>
              </a:path>
            </a:pathLst>
          </a:custGeom>
          <a:blipFill>
            <a:blip r:embed="rId6"/>
            <a:stretch>
              <a:fillRect b="-4238"/>
            </a:stretch>
          </a:blipFill>
        </p:spPr>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6240201" y="8555143"/>
            <a:ext cx="4635925" cy="3859407"/>
          </a:xfrm>
          <a:custGeom>
            <a:avLst/>
            <a:gdLst/>
            <a:ahLst/>
            <a:cxnLst/>
            <a:rect l="l" t="t" r="r" b="b"/>
            <a:pathLst>
              <a:path w="4635925" h="3859407">
                <a:moveTo>
                  <a:pt x="0" y="0"/>
                </a:moveTo>
                <a:lnTo>
                  <a:pt x="4635925" y="0"/>
                </a:lnTo>
                <a:lnTo>
                  <a:pt x="4635925" y="3859407"/>
                </a:lnTo>
                <a:lnTo>
                  <a:pt x="0" y="3859407"/>
                </a:lnTo>
                <a:lnTo>
                  <a:pt x="0" y="0"/>
                </a:lnTo>
                <a:close/>
              </a:path>
            </a:pathLst>
          </a:custGeom>
          <a:blipFill>
            <a:blip r:embed="rId3"/>
            <a:stretch>
              <a:fillRect/>
            </a:stretch>
          </a:blipFill>
        </p:spPr>
      </p:sp>
      <p:sp>
        <p:nvSpPr>
          <p:cNvPr id="4" name="Freeform 4"/>
          <p:cNvSpPr/>
          <p:nvPr/>
        </p:nvSpPr>
        <p:spPr>
          <a:xfrm flipH="1" flipV="1">
            <a:off x="16780899" y="292042"/>
            <a:ext cx="1507101" cy="1969820"/>
          </a:xfrm>
          <a:custGeom>
            <a:avLst/>
            <a:gdLst/>
            <a:ahLst/>
            <a:cxnLst/>
            <a:rect l="l" t="t" r="r" b="b"/>
            <a:pathLst>
              <a:path w="1507101" h="1969820">
                <a:moveTo>
                  <a:pt x="1507101" y="1969820"/>
                </a:moveTo>
                <a:lnTo>
                  <a:pt x="0" y="1969820"/>
                </a:lnTo>
                <a:lnTo>
                  <a:pt x="0" y="0"/>
                </a:lnTo>
                <a:lnTo>
                  <a:pt x="1507101" y="0"/>
                </a:lnTo>
                <a:lnTo>
                  <a:pt x="1507101" y="1969820"/>
                </a:lnTo>
                <a:close/>
              </a:path>
            </a:pathLst>
          </a:custGeom>
          <a:blipFill>
            <a:blip r:embed="rId4"/>
            <a:stretch>
              <a:fillRect l="-321036" b="-144015"/>
            </a:stretch>
          </a:blipFill>
        </p:spPr>
      </p:sp>
      <p:grpSp>
        <p:nvGrpSpPr>
          <p:cNvPr id="5" name="Group 5"/>
          <p:cNvGrpSpPr/>
          <p:nvPr/>
        </p:nvGrpSpPr>
        <p:grpSpPr>
          <a:xfrm>
            <a:off x="472588" y="543248"/>
            <a:ext cx="1467408" cy="146740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7" name="TextBox 7"/>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4</a:t>
              </a:r>
            </a:p>
          </p:txBody>
        </p:sp>
      </p:grpSp>
      <p:grpSp>
        <p:nvGrpSpPr>
          <p:cNvPr id="8" name="Group 8"/>
          <p:cNvGrpSpPr/>
          <p:nvPr/>
        </p:nvGrpSpPr>
        <p:grpSpPr>
          <a:xfrm>
            <a:off x="2375269" y="508856"/>
            <a:ext cx="14405630" cy="1400930"/>
            <a:chOff x="0" y="-66989"/>
            <a:chExt cx="3794075" cy="368969"/>
          </a:xfrm>
        </p:grpSpPr>
        <p:sp>
          <p:nvSpPr>
            <p:cNvPr id="9" name="Freeform 9"/>
            <p:cNvSpPr/>
            <p:nvPr/>
          </p:nvSpPr>
          <p:spPr>
            <a:xfrm>
              <a:off x="0" y="0"/>
              <a:ext cx="3794075" cy="301980"/>
            </a:xfrm>
            <a:custGeom>
              <a:avLst/>
              <a:gdLst/>
              <a:ahLst/>
              <a:cxnLst/>
              <a:rect l="l" t="t" r="r" b="b"/>
              <a:pathLst>
                <a:path w="3794075" h="301980">
                  <a:moveTo>
                    <a:pt x="31708" y="0"/>
                  </a:moveTo>
                  <a:lnTo>
                    <a:pt x="3762367" y="0"/>
                  </a:lnTo>
                  <a:cubicBezTo>
                    <a:pt x="3770777" y="0"/>
                    <a:pt x="3778842" y="3341"/>
                    <a:pt x="3784788" y="9287"/>
                  </a:cubicBezTo>
                  <a:cubicBezTo>
                    <a:pt x="3790735" y="15233"/>
                    <a:pt x="3794075" y="23298"/>
                    <a:pt x="3794075" y="31708"/>
                  </a:cubicBezTo>
                  <a:lnTo>
                    <a:pt x="3794075" y="270272"/>
                  </a:lnTo>
                  <a:cubicBezTo>
                    <a:pt x="3794075" y="278682"/>
                    <a:pt x="3790735" y="286747"/>
                    <a:pt x="3784788" y="292693"/>
                  </a:cubicBezTo>
                  <a:cubicBezTo>
                    <a:pt x="3778842" y="298640"/>
                    <a:pt x="3770777" y="301980"/>
                    <a:pt x="3762367" y="301980"/>
                  </a:cubicBezTo>
                  <a:lnTo>
                    <a:pt x="31708" y="301980"/>
                  </a:lnTo>
                  <a:cubicBezTo>
                    <a:pt x="23298" y="301980"/>
                    <a:pt x="15233" y="298640"/>
                    <a:pt x="9287" y="292693"/>
                  </a:cubicBezTo>
                  <a:cubicBezTo>
                    <a:pt x="3341" y="286747"/>
                    <a:pt x="0" y="278682"/>
                    <a:pt x="0" y="270272"/>
                  </a:cubicBezTo>
                  <a:lnTo>
                    <a:pt x="0" y="31708"/>
                  </a:lnTo>
                  <a:cubicBezTo>
                    <a:pt x="0" y="23298"/>
                    <a:pt x="3341" y="15233"/>
                    <a:pt x="9287" y="9287"/>
                  </a:cubicBezTo>
                  <a:cubicBezTo>
                    <a:pt x="15233" y="3341"/>
                    <a:pt x="23298" y="0"/>
                    <a:pt x="31708"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10" name="TextBox 10"/>
            <p:cNvSpPr txBox="1"/>
            <p:nvPr/>
          </p:nvSpPr>
          <p:spPr>
            <a:xfrm>
              <a:off x="0" y="-66989"/>
              <a:ext cx="3794075" cy="368969"/>
            </a:xfrm>
            <a:prstGeom prst="rect">
              <a:avLst/>
            </a:prstGeom>
          </p:spPr>
          <p:txBody>
            <a:bodyPr lIns="50800" tIns="50800" rIns="50800" bIns="50800" rtlCol="0" anchor="ctr"/>
            <a:lstStyle/>
            <a:p>
              <a:pPr algn="ctr">
                <a:lnSpc>
                  <a:spcPts val="7776"/>
                </a:lnSpc>
              </a:pPr>
              <a:r>
                <a:rPr lang="en-US" sz="4800" b="1" dirty="0">
                  <a:solidFill>
                    <a:srgbClr val="FFFFFF"/>
                  </a:solidFill>
                  <a:latin typeface="Montserrat"/>
                </a:rPr>
                <a:t>Price Prediction</a:t>
              </a:r>
            </a:p>
          </p:txBody>
        </p:sp>
      </p:grpSp>
      <p:grpSp>
        <p:nvGrpSpPr>
          <p:cNvPr id="11" name="Group 11"/>
          <p:cNvGrpSpPr/>
          <p:nvPr/>
        </p:nvGrpSpPr>
        <p:grpSpPr>
          <a:xfrm>
            <a:off x="1790780" y="2261862"/>
            <a:ext cx="15574607" cy="7394504"/>
            <a:chOff x="0" y="0"/>
            <a:chExt cx="4356178" cy="2068224"/>
          </a:xfrm>
        </p:grpSpPr>
        <p:sp>
          <p:nvSpPr>
            <p:cNvPr id="12" name="Freeform 12"/>
            <p:cNvSpPr/>
            <p:nvPr/>
          </p:nvSpPr>
          <p:spPr>
            <a:xfrm>
              <a:off x="0" y="0"/>
              <a:ext cx="4356178" cy="2068224"/>
            </a:xfrm>
            <a:custGeom>
              <a:avLst/>
              <a:gdLst/>
              <a:ahLst/>
              <a:cxnLst/>
              <a:rect l="l" t="t" r="r" b="b"/>
              <a:pathLst>
                <a:path w="4356178" h="2068224">
                  <a:moveTo>
                    <a:pt x="29328" y="0"/>
                  </a:moveTo>
                  <a:lnTo>
                    <a:pt x="4326850" y="0"/>
                  </a:lnTo>
                  <a:cubicBezTo>
                    <a:pt x="4343048" y="0"/>
                    <a:pt x="4356178" y="13131"/>
                    <a:pt x="4356178" y="29328"/>
                  </a:cubicBezTo>
                  <a:lnTo>
                    <a:pt x="4356178" y="2038896"/>
                  </a:lnTo>
                  <a:cubicBezTo>
                    <a:pt x="4356178" y="2055093"/>
                    <a:pt x="4343048" y="2068224"/>
                    <a:pt x="4326850" y="2068224"/>
                  </a:cubicBezTo>
                  <a:lnTo>
                    <a:pt x="29328" y="2068224"/>
                  </a:lnTo>
                  <a:cubicBezTo>
                    <a:pt x="21550" y="2068224"/>
                    <a:pt x="14090" y="2065134"/>
                    <a:pt x="8590" y="2059634"/>
                  </a:cubicBezTo>
                  <a:cubicBezTo>
                    <a:pt x="3090" y="2054134"/>
                    <a:pt x="0" y="2046674"/>
                    <a:pt x="0" y="2038896"/>
                  </a:cubicBezTo>
                  <a:lnTo>
                    <a:pt x="0" y="29328"/>
                  </a:lnTo>
                  <a:cubicBezTo>
                    <a:pt x="0" y="13131"/>
                    <a:pt x="13131" y="0"/>
                    <a:pt x="29328"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3" name="TextBox 13"/>
            <p:cNvSpPr txBox="1"/>
            <p:nvPr/>
          </p:nvSpPr>
          <p:spPr>
            <a:xfrm>
              <a:off x="0" y="-95250"/>
              <a:ext cx="4356178" cy="2163474"/>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14" name="Group 14"/>
          <p:cNvGrpSpPr/>
          <p:nvPr/>
        </p:nvGrpSpPr>
        <p:grpSpPr>
          <a:xfrm>
            <a:off x="3829996" y="3439516"/>
            <a:ext cx="3642145" cy="1665891"/>
            <a:chOff x="0" y="0"/>
            <a:chExt cx="1018699" cy="465946"/>
          </a:xfrm>
        </p:grpSpPr>
        <p:sp>
          <p:nvSpPr>
            <p:cNvPr id="15" name="Freeform 15"/>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6" name="TextBox 16"/>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17" name="TextBox 17"/>
          <p:cNvSpPr txBox="1"/>
          <p:nvPr/>
        </p:nvSpPr>
        <p:spPr>
          <a:xfrm>
            <a:off x="3836446" y="3956138"/>
            <a:ext cx="3629244" cy="527872"/>
          </a:xfrm>
          <a:prstGeom prst="rect">
            <a:avLst/>
          </a:prstGeom>
        </p:spPr>
        <p:txBody>
          <a:bodyPr lIns="0" tIns="0" rIns="0" bIns="0" rtlCol="0" anchor="t">
            <a:spAutoFit/>
          </a:bodyPr>
          <a:lstStyle/>
          <a:p>
            <a:pPr algn="ctr">
              <a:lnSpc>
                <a:spcPts val="3943"/>
              </a:lnSpc>
            </a:pPr>
            <a:r>
              <a:rPr lang="en-US" sz="2816">
                <a:solidFill>
                  <a:srgbClr val="FFFFFF"/>
                </a:solidFill>
                <a:latin typeface="Codec Pro"/>
              </a:rPr>
              <a:t>Generator</a:t>
            </a:r>
          </a:p>
        </p:txBody>
      </p:sp>
      <p:grpSp>
        <p:nvGrpSpPr>
          <p:cNvPr id="18" name="Group 18"/>
          <p:cNvGrpSpPr/>
          <p:nvPr/>
        </p:nvGrpSpPr>
        <p:grpSpPr>
          <a:xfrm>
            <a:off x="11333964" y="3477609"/>
            <a:ext cx="3642145" cy="1665891"/>
            <a:chOff x="0" y="0"/>
            <a:chExt cx="1018699" cy="465946"/>
          </a:xfrm>
        </p:grpSpPr>
        <p:sp>
          <p:nvSpPr>
            <p:cNvPr id="19" name="Freeform 19"/>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0" name="TextBox 20"/>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1" name="TextBox 21"/>
          <p:cNvSpPr txBox="1"/>
          <p:nvPr/>
        </p:nvSpPr>
        <p:spPr>
          <a:xfrm>
            <a:off x="11340415" y="3994231"/>
            <a:ext cx="3629244" cy="527872"/>
          </a:xfrm>
          <a:prstGeom prst="rect">
            <a:avLst/>
          </a:prstGeom>
        </p:spPr>
        <p:txBody>
          <a:bodyPr lIns="0" tIns="0" rIns="0" bIns="0" rtlCol="0" anchor="t">
            <a:spAutoFit/>
          </a:bodyPr>
          <a:lstStyle/>
          <a:p>
            <a:pPr algn="ctr">
              <a:lnSpc>
                <a:spcPts val="3943"/>
              </a:lnSpc>
            </a:pPr>
            <a:r>
              <a:rPr lang="en-US" sz="2816">
                <a:solidFill>
                  <a:srgbClr val="FFFFFF"/>
                </a:solidFill>
                <a:latin typeface="Codec Pro"/>
              </a:rPr>
              <a:t>Discriminator</a:t>
            </a:r>
          </a:p>
        </p:txBody>
      </p:sp>
      <p:grpSp>
        <p:nvGrpSpPr>
          <p:cNvPr id="22" name="Group 22"/>
          <p:cNvGrpSpPr/>
          <p:nvPr/>
        </p:nvGrpSpPr>
        <p:grpSpPr>
          <a:xfrm>
            <a:off x="3836446" y="6638933"/>
            <a:ext cx="3642145" cy="1665891"/>
            <a:chOff x="0" y="0"/>
            <a:chExt cx="1018699" cy="465946"/>
          </a:xfrm>
        </p:grpSpPr>
        <p:sp>
          <p:nvSpPr>
            <p:cNvPr id="23" name="Freeform 23"/>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4" name="TextBox 24"/>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5" name="TextBox 25"/>
          <p:cNvSpPr txBox="1"/>
          <p:nvPr/>
        </p:nvSpPr>
        <p:spPr>
          <a:xfrm>
            <a:off x="3842897" y="7155554"/>
            <a:ext cx="3629244" cy="512024"/>
          </a:xfrm>
          <a:prstGeom prst="rect">
            <a:avLst/>
          </a:prstGeom>
        </p:spPr>
        <p:txBody>
          <a:bodyPr lIns="0" tIns="0" rIns="0" bIns="0" rtlCol="0" anchor="t">
            <a:spAutoFit/>
          </a:bodyPr>
          <a:lstStyle/>
          <a:p>
            <a:pPr algn="ctr">
              <a:lnSpc>
                <a:spcPts val="3803"/>
              </a:lnSpc>
            </a:pPr>
            <a:r>
              <a:rPr lang="en-US" sz="2716">
                <a:solidFill>
                  <a:srgbClr val="FFFFFF"/>
                </a:solidFill>
                <a:latin typeface="Codec Pro"/>
              </a:rPr>
              <a:t>Adversarial Training</a:t>
            </a:r>
          </a:p>
        </p:txBody>
      </p:sp>
      <p:grpSp>
        <p:nvGrpSpPr>
          <p:cNvPr id="26" name="Group 26"/>
          <p:cNvGrpSpPr/>
          <p:nvPr/>
        </p:nvGrpSpPr>
        <p:grpSpPr>
          <a:xfrm>
            <a:off x="11327514" y="6715125"/>
            <a:ext cx="3642145" cy="1665891"/>
            <a:chOff x="0" y="0"/>
            <a:chExt cx="1018699" cy="465946"/>
          </a:xfrm>
        </p:grpSpPr>
        <p:sp>
          <p:nvSpPr>
            <p:cNvPr id="27" name="Freeform 27"/>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8" name="TextBox 28"/>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9" name="TextBox 29"/>
          <p:cNvSpPr txBox="1"/>
          <p:nvPr/>
        </p:nvSpPr>
        <p:spPr>
          <a:xfrm>
            <a:off x="11333964" y="7231747"/>
            <a:ext cx="3629244" cy="527872"/>
          </a:xfrm>
          <a:prstGeom prst="rect">
            <a:avLst/>
          </a:prstGeom>
        </p:spPr>
        <p:txBody>
          <a:bodyPr lIns="0" tIns="0" rIns="0" bIns="0" rtlCol="0" anchor="t">
            <a:spAutoFit/>
          </a:bodyPr>
          <a:lstStyle/>
          <a:p>
            <a:pPr algn="ctr">
              <a:lnSpc>
                <a:spcPts val="3943"/>
              </a:lnSpc>
            </a:pPr>
            <a:r>
              <a:rPr lang="en-US" sz="2816">
                <a:solidFill>
                  <a:srgbClr val="FFFFFF"/>
                </a:solidFill>
                <a:latin typeface="Codec Pro"/>
              </a:rPr>
              <a:t>Evaluation</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6240201" y="8555143"/>
            <a:ext cx="4635925" cy="3859407"/>
          </a:xfrm>
          <a:custGeom>
            <a:avLst/>
            <a:gdLst/>
            <a:ahLst/>
            <a:cxnLst/>
            <a:rect l="l" t="t" r="r" b="b"/>
            <a:pathLst>
              <a:path w="4635925" h="3859407">
                <a:moveTo>
                  <a:pt x="0" y="0"/>
                </a:moveTo>
                <a:lnTo>
                  <a:pt x="4635925" y="0"/>
                </a:lnTo>
                <a:lnTo>
                  <a:pt x="4635925" y="3859407"/>
                </a:lnTo>
                <a:lnTo>
                  <a:pt x="0" y="3859407"/>
                </a:lnTo>
                <a:lnTo>
                  <a:pt x="0" y="0"/>
                </a:lnTo>
                <a:close/>
              </a:path>
            </a:pathLst>
          </a:custGeom>
          <a:blipFill>
            <a:blip r:embed="rId3"/>
            <a:stretch>
              <a:fillRect/>
            </a:stretch>
          </a:blipFill>
        </p:spPr>
      </p:sp>
      <p:sp>
        <p:nvSpPr>
          <p:cNvPr id="4" name="Freeform 4"/>
          <p:cNvSpPr/>
          <p:nvPr/>
        </p:nvSpPr>
        <p:spPr>
          <a:xfrm flipH="1" flipV="1">
            <a:off x="16780899" y="292042"/>
            <a:ext cx="1507101" cy="1969820"/>
          </a:xfrm>
          <a:custGeom>
            <a:avLst/>
            <a:gdLst/>
            <a:ahLst/>
            <a:cxnLst/>
            <a:rect l="l" t="t" r="r" b="b"/>
            <a:pathLst>
              <a:path w="1507101" h="1969820">
                <a:moveTo>
                  <a:pt x="1507101" y="1969820"/>
                </a:moveTo>
                <a:lnTo>
                  <a:pt x="0" y="1969820"/>
                </a:lnTo>
                <a:lnTo>
                  <a:pt x="0" y="0"/>
                </a:lnTo>
                <a:lnTo>
                  <a:pt x="1507101" y="0"/>
                </a:lnTo>
                <a:lnTo>
                  <a:pt x="1507101" y="1969820"/>
                </a:lnTo>
                <a:close/>
              </a:path>
            </a:pathLst>
          </a:custGeom>
          <a:blipFill>
            <a:blip r:embed="rId4"/>
            <a:stretch>
              <a:fillRect l="-321036" b="-144015"/>
            </a:stretch>
          </a:blipFill>
        </p:spPr>
      </p:sp>
      <p:grpSp>
        <p:nvGrpSpPr>
          <p:cNvPr id="5" name="Group 5"/>
          <p:cNvGrpSpPr/>
          <p:nvPr/>
        </p:nvGrpSpPr>
        <p:grpSpPr>
          <a:xfrm>
            <a:off x="472588" y="543248"/>
            <a:ext cx="1467408" cy="146740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7" name="TextBox 7"/>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4</a:t>
              </a:r>
            </a:p>
          </p:txBody>
        </p:sp>
      </p:grpSp>
      <p:grpSp>
        <p:nvGrpSpPr>
          <p:cNvPr id="8" name="Group 8"/>
          <p:cNvGrpSpPr/>
          <p:nvPr/>
        </p:nvGrpSpPr>
        <p:grpSpPr>
          <a:xfrm>
            <a:off x="2375269" y="616999"/>
            <a:ext cx="14405630" cy="1292787"/>
            <a:chOff x="0" y="-38507"/>
            <a:chExt cx="3794075" cy="340487"/>
          </a:xfrm>
        </p:grpSpPr>
        <p:sp>
          <p:nvSpPr>
            <p:cNvPr id="9" name="Freeform 9"/>
            <p:cNvSpPr/>
            <p:nvPr/>
          </p:nvSpPr>
          <p:spPr>
            <a:xfrm>
              <a:off x="0" y="0"/>
              <a:ext cx="3794075" cy="301980"/>
            </a:xfrm>
            <a:custGeom>
              <a:avLst/>
              <a:gdLst/>
              <a:ahLst/>
              <a:cxnLst/>
              <a:rect l="l" t="t" r="r" b="b"/>
              <a:pathLst>
                <a:path w="3794075" h="301980">
                  <a:moveTo>
                    <a:pt x="31708" y="0"/>
                  </a:moveTo>
                  <a:lnTo>
                    <a:pt x="3762367" y="0"/>
                  </a:lnTo>
                  <a:cubicBezTo>
                    <a:pt x="3770777" y="0"/>
                    <a:pt x="3778842" y="3341"/>
                    <a:pt x="3784788" y="9287"/>
                  </a:cubicBezTo>
                  <a:cubicBezTo>
                    <a:pt x="3790735" y="15233"/>
                    <a:pt x="3794075" y="23298"/>
                    <a:pt x="3794075" y="31708"/>
                  </a:cubicBezTo>
                  <a:lnTo>
                    <a:pt x="3794075" y="270272"/>
                  </a:lnTo>
                  <a:cubicBezTo>
                    <a:pt x="3794075" y="278682"/>
                    <a:pt x="3790735" y="286747"/>
                    <a:pt x="3784788" y="292693"/>
                  </a:cubicBezTo>
                  <a:cubicBezTo>
                    <a:pt x="3778842" y="298640"/>
                    <a:pt x="3770777" y="301980"/>
                    <a:pt x="3762367" y="301980"/>
                  </a:cubicBezTo>
                  <a:lnTo>
                    <a:pt x="31708" y="301980"/>
                  </a:lnTo>
                  <a:cubicBezTo>
                    <a:pt x="23298" y="301980"/>
                    <a:pt x="15233" y="298640"/>
                    <a:pt x="9287" y="292693"/>
                  </a:cubicBezTo>
                  <a:cubicBezTo>
                    <a:pt x="3341" y="286747"/>
                    <a:pt x="0" y="278682"/>
                    <a:pt x="0" y="270272"/>
                  </a:cubicBezTo>
                  <a:lnTo>
                    <a:pt x="0" y="31708"/>
                  </a:lnTo>
                  <a:cubicBezTo>
                    <a:pt x="0" y="23298"/>
                    <a:pt x="3341" y="15233"/>
                    <a:pt x="9287" y="9287"/>
                  </a:cubicBezTo>
                  <a:cubicBezTo>
                    <a:pt x="15233" y="3341"/>
                    <a:pt x="23298" y="0"/>
                    <a:pt x="31708"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10" name="TextBox 10"/>
            <p:cNvSpPr txBox="1"/>
            <p:nvPr/>
          </p:nvSpPr>
          <p:spPr>
            <a:xfrm>
              <a:off x="0" y="-38507"/>
              <a:ext cx="3794075" cy="340487"/>
            </a:xfrm>
            <a:prstGeom prst="rect">
              <a:avLst/>
            </a:prstGeom>
          </p:spPr>
          <p:txBody>
            <a:bodyPr lIns="50800" tIns="50800" rIns="50800" bIns="50800" rtlCol="0" anchor="ctr"/>
            <a:lstStyle/>
            <a:p>
              <a:pPr algn="ctr">
                <a:lnSpc>
                  <a:spcPts val="7776"/>
                </a:lnSpc>
              </a:pPr>
              <a:r>
                <a:rPr lang="en-US" sz="4800" b="1" dirty="0">
                  <a:solidFill>
                    <a:srgbClr val="FFFFFF"/>
                  </a:solidFill>
                  <a:latin typeface="Montserrat"/>
                </a:rPr>
                <a:t>Price Prediction</a:t>
              </a:r>
            </a:p>
          </p:txBody>
        </p:sp>
      </p:grpSp>
      <p:grpSp>
        <p:nvGrpSpPr>
          <p:cNvPr id="11" name="Group 11"/>
          <p:cNvGrpSpPr/>
          <p:nvPr/>
        </p:nvGrpSpPr>
        <p:grpSpPr>
          <a:xfrm>
            <a:off x="1790780" y="2261862"/>
            <a:ext cx="15574607" cy="7394504"/>
            <a:chOff x="0" y="0"/>
            <a:chExt cx="4356178" cy="2068224"/>
          </a:xfrm>
        </p:grpSpPr>
        <p:sp>
          <p:nvSpPr>
            <p:cNvPr id="12" name="Freeform 12"/>
            <p:cNvSpPr/>
            <p:nvPr/>
          </p:nvSpPr>
          <p:spPr>
            <a:xfrm>
              <a:off x="0" y="0"/>
              <a:ext cx="4356178" cy="2068224"/>
            </a:xfrm>
            <a:custGeom>
              <a:avLst/>
              <a:gdLst/>
              <a:ahLst/>
              <a:cxnLst/>
              <a:rect l="l" t="t" r="r" b="b"/>
              <a:pathLst>
                <a:path w="4356178" h="2068224">
                  <a:moveTo>
                    <a:pt x="29328" y="0"/>
                  </a:moveTo>
                  <a:lnTo>
                    <a:pt x="4326850" y="0"/>
                  </a:lnTo>
                  <a:cubicBezTo>
                    <a:pt x="4343048" y="0"/>
                    <a:pt x="4356178" y="13131"/>
                    <a:pt x="4356178" y="29328"/>
                  </a:cubicBezTo>
                  <a:lnTo>
                    <a:pt x="4356178" y="2038896"/>
                  </a:lnTo>
                  <a:cubicBezTo>
                    <a:pt x="4356178" y="2055093"/>
                    <a:pt x="4343048" y="2068224"/>
                    <a:pt x="4326850" y="2068224"/>
                  </a:cubicBezTo>
                  <a:lnTo>
                    <a:pt x="29328" y="2068224"/>
                  </a:lnTo>
                  <a:cubicBezTo>
                    <a:pt x="21550" y="2068224"/>
                    <a:pt x="14090" y="2065134"/>
                    <a:pt x="8590" y="2059634"/>
                  </a:cubicBezTo>
                  <a:cubicBezTo>
                    <a:pt x="3090" y="2054134"/>
                    <a:pt x="0" y="2046674"/>
                    <a:pt x="0" y="2038896"/>
                  </a:cubicBezTo>
                  <a:lnTo>
                    <a:pt x="0" y="29328"/>
                  </a:lnTo>
                  <a:cubicBezTo>
                    <a:pt x="0" y="13131"/>
                    <a:pt x="13131" y="0"/>
                    <a:pt x="29328"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3" name="TextBox 13"/>
            <p:cNvSpPr txBox="1"/>
            <p:nvPr/>
          </p:nvSpPr>
          <p:spPr>
            <a:xfrm>
              <a:off x="0" y="-95250"/>
              <a:ext cx="4356178" cy="2163474"/>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14" name="Group 14"/>
          <p:cNvGrpSpPr/>
          <p:nvPr/>
        </p:nvGrpSpPr>
        <p:grpSpPr>
          <a:xfrm>
            <a:off x="11333964" y="3477609"/>
            <a:ext cx="3642145" cy="1665891"/>
            <a:chOff x="0" y="0"/>
            <a:chExt cx="1018699" cy="465946"/>
          </a:xfrm>
        </p:grpSpPr>
        <p:sp>
          <p:nvSpPr>
            <p:cNvPr id="15" name="Freeform 15"/>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6" name="TextBox 16"/>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17" name="TextBox 17"/>
          <p:cNvSpPr txBox="1"/>
          <p:nvPr/>
        </p:nvSpPr>
        <p:spPr>
          <a:xfrm>
            <a:off x="11340415" y="3994231"/>
            <a:ext cx="3629244" cy="527872"/>
          </a:xfrm>
          <a:prstGeom prst="rect">
            <a:avLst/>
          </a:prstGeom>
        </p:spPr>
        <p:txBody>
          <a:bodyPr lIns="0" tIns="0" rIns="0" bIns="0" rtlCol="0" anchor="t">
            <a:spAutoFit/>
          </a:bodyPr>
          <a:lstStyle/>
          <a:p>
            <a:pPr algn="ctr">
              <a:lnSpc>
                <a:spcPts val="3943"/>
              </a:lnSpc>
            </a:pPr>
            <a:r>
              <a:rPr lang="en-US" sz="2816">
                <a:solidFill>
                  <a:srgbClr val="FFFFFF"/>
                </a:solidFill>
                <a:latin typeface="Codec Pro"/>
              </a:rPr>
              <a:t>Discriminator</a:t>
            </a:r>
          </a:p>
        </p:txBody>
      </p:sp>
      <p:grpSp>
        <p:nvGrpSpPr>
          <p:cNvPr id="18" name="Group 18"/>
          <p:cNvGrpSpPr/>
          <p:nvPr/>
        </p:nvGrpSpPr>
        <p:grpSpPr>
          <a:xfrm>
            <a:off x="3836446" y="6638933"/>
            <a:ext cx="3642145" cy="1665891"/>
            <a:chOff x="0" y="0"/>
            <a:chExt cx="1018699" cy="465946"/>
          </a:xfrm>
        </p:grpSpPr>
        <p:sp>
          <p:nvSpPr>
            <p:cNvPr id="19" name="Freeform 19"/>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0" name="TextBox 20"/>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1" name="TextBox 21"/>
          <p:cNvSpPr txBox="1"/>
          <p:nvPr/>
        </p:nvSpPr>
        <p:spPr>
          <a:xfrm>
            <a:off x="3842897" y="7155554"/>
            <a:ext cx="3629244" cy="512024"/>
          </a:xfrm>
          <a:prstGeom prst="rect">
            <a:avLst/>
          </a:prstGeom>
        </p:spPr>
        <p:txBody>
          <a:bodyPr lIns="0" tIns="0" rIns="0" bIns="0" rtlCol="0" anchor="t">
            <a:spAutoFit/>
          </a:bodyPr>
          <a:lstStyle/>
          <a:p>
            <a:pPr algn="ctr">
              <a:lnSpc>
                <a:spcPts val="3803"/>
              </a:lnSpc>
            </a:pPr>
            <a:r>
              <a:rPr lang="en-US" sz="2716">
                <a:solidFill>
                  <a:srgbClr val="FFFFFF"/>
                </a:solidFill>
                <a:latin typeface="Codec Pro"/>
              </a:rPr>
              <a:t>Adversarial Training</a:t>
            </a:r>
          </a:p>
        </p:txBody>
      </p:sp>
      <p:grpSp>
        <p:nvGrpSpPr>
          <p:cNvPr id="22" name="Group 22"/>
          <p:cNvGrpSpPr/>
          <p:nvPr/>
        </p:nvGrpSpPr>
        <p:grpSpPr>
          <a:xfrm>
            <a:off x="11327514" y="6715125"/>
            <a:ext cx="3642145" cy="1665891"/>
            <a:chOff x="0" y="0"/>
            <a:chExt cx="1018699" cy="465946"/>
          </a:xfrm>
        </p:grpSpPr>
        <p:sp>
          <p:nvSpPr>
            <p:cNvPr id="23" name="Freeform 23"/>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4" name="TextBox 24"/>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5" name="TextBox 25"/>
          <p:cNvSpPr txBox="1"/>
          <p:nvPr/>
        </p:nvSpPr>
        <p:spPr>
          <a:xfrm>
            <a:off x="11333964" y="7231747"/>
            <a:ext cx="3629244" cy="527872"/>
          </a:xfrm>
          <a:prstGeom prst="rect">
            <a:avLst/>
          </a:prstGeom>
        </p:spPr>
        <p:txBody>
          <a:bodyPr lIns="0" tIns="0" rIns="0" bIns="0" rtlCol="0" anchor="t">
            <a:spAutoFit/>
          </a:bodyPr>
          <a:lstStyle/>
          <a:p>
            <a:pPr algn="ctr">
              <a:lnSpc>
                <a:spcPts val="3943"/>
              </a:lnSpc>
            </a:pPr>
            <a:r>
              <a:rPr lang="en-US" sz="2816">
                <a:solidFill>
                  <a:srgbClr val="FFFFFF"/>
                </a:solidFill>
                <a:latin typeface="Codec Pro"/>
              </a:rPr>
              <a:t>Erosion 2</a:t>
            </a:r>
          </a:p>
        </p:txBody>
      </p:sp>
      <p:grpSp>
        <p:nvGrpSpPr>
          <p:cNvPr id="36" name="Group 26">
            <a:extLst>
              <a:ext uri="{FF2B5EF4-FFF2-40B4-BE49-F238E27FC236}">
                <a16:creationId xmlns:a16="http://schemas.microsoft.com/office/drawing/2014/main" id="{9FCA71C2-F035-4866-F2A1-21546A9B8543}"/>
              </a:ext>
            </a:extLst>
          </p:cNvPr>
          <p:cNvGrpSpPr/>
          <p:nvPr/>
        </p:nvGrpSpPr>
        <p:grpSpPr>
          <a:xfrm>
            <a:off x="2667000" y="2733025"/>
            <a:ext cx="14113899" cy="6372875"/>
            <a:chOff x="0" y="0"/>
            <a:chExt cx="1018699" cy="465946"/>
          </a:xfrm>
        </p:grpSpPr>
        <p:sp>
          <p:nvSpPr>
            <p:cNvPr id="37" name="Freeform 27">
              <a:extLst>
                <a:ext uri="{FF2B5EF4-FFF2-40B4-BE49-F238E27FC236}">
                  <a16:creationId xmlns:a16="http://schemas.microsoft.com/office/drawing/2014/main" id="{CDAE9B53-D535-2C5D-4069-2E8892583A0D}"/>
                </a:ext>
              </a:extLst>
            </p:cNvPr>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38" name="TextBox 28">
              <a:extLst>
                <a:ext uri="{FF2B5EF4-FFF2-40B4-BE49-F238E27FC236}">
                  <a16:creationId xmlns:a16="http://schemas.microsoft.com/office/drawing/2014/main" id="{7FD39245-49E2-B7D1-D220-44A04C1873AB}"/>
                </a:ext>
              </a:extLst>
            </p:cNvPr>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6" name="TextBox 26"/>
          <p:cNvSpPr txBox="1"/>
          <p:nvPr/>
        </p:nvSpPr>
        <p:spPr>
          <a:xfrm>
            <a:off x="2375269" y="6355833"/>
            <a:ext cx="8509031" cy="439924"/>
          </a:xfrm>
          <a:prstGeom prst="rect">
            <a:avLst/>
          </a:prstGeom>
        </p:spPr>
        <p:txBody>
          <a:bodyPr lIns="0" tIns="0" rIns="0" bIns="0" rtlCol="0" anchor="t">
            <a:spAutoFit/>
          </a:bodyPr>
          <a:lstStyle/>
          <a:p>
            <a:pPr algn="ctr">
              <a:lnSpc>
                <a:spcPts val="3706"/>
              </a:lnSpc>
              <a:spcBef>
                <a:spcPct val="0"/>
              </a:spcBef>
            </a:pPr>
            <a:r>
              <a:rPr lang="en-US" sz="2288">
                <a:solidFill>
                  <a:srgbClr val="FFFFFF"/>
                </a:solidFill>
                <a:latin typeface="Decalotype"/>
              </a:rPr>
              <a:t>o</a:t>
            </a:r>
          </a:p>
        </p:txBody>
      </p:sp>
      <p:sp>
        <p:nvSpPr>
          <p:cNvPr id="30" name="Freeform 30"/>
          <p:cNvSpPr/>
          <p:nvPr/>
        </p:nvSpPr>
        <p:spPr>
          <a:xfrm>
            <a:off x="10020275" y="4310554"/>
            <a:ext cx="5454352" cy="3781900"/>
          </a:xfrm>
          <a:custGeom>
            <a:avLst/>
            <a:gdLst/>
            <a:ahLst/>
            <a:cxnLst/>
            <a:rect l="l" t="t" r="r" b="b"/>
            <a:pathLst>
              <a:path w="5454352" h="3781900">
                <a:moveTo>
                  <a:pt x="0" y="0"/>
                </a:moveTo>
                <a:lnTo>
                  <a:pt x="5454352" y="0"/>
                </a:lnTo>
                <a:lnTo>
                  <a:pt x="5454352" y="3781900"/>
                </a:lnTo>
                <a:lnTo>
                  <a:pt x="0" y="3781900"/>
                </a:lnTo>
                <a:lnTo>
                  <a:pt x="0" y="0"/>
                </a:lnTo>
                <a:close/>
              </a:path>
            </a:pathLst>
          </a:custGeom>
          <a:blipFill>
            <a:blip r:embed="rId5"/>
            <a:stretch>
              <a:fillRect/>
            </a:stretch>
          </a:blipFill>
        </p:spPr>
      </p:sp>
      <p:sp>
        <p:nvSpPr>
          <p:cNvPr id="31" name="Freeform 31"/>
          <p:cNvSpPr/>
          <p:nvPr/>
        </p:nvSpPr>
        <p:spPr>
          <a:xfrm>
            <a:off x="3469557" y="4310554"/>
            <a:ext cx="5400402" cy="3781900"/>
          </a:xfrm>
          <a:custGeom>
            <a:avLst/>
            <a:gdLst/>
            <a:ahLst/>
            <a:cxnLst/>
            <a:rect l="l" t="t" r="r" b="b"/>
            <a:pathLst>
              <a:path w="5400402" h="3781900">
                <a:moveTo>
                  <a:pt x="0" y="0"/>
                </a:moveTo>
                <a:lnTo>
                  <a:pt x="5400402" y="0"/>
                </a:lnTo>
                <a:lnTo>
                  <a:pt x="5400402" y="3781900"/>
                </a:lnTo>
                <a:lnTo>
                  <a:pt x="0" y="3781900"/>
                </a:lnTo>
                <a:lnTo>
                  <a:pt x="0" y="0"/>
                </a:lnTo>
                <a:close/>
              </a:path>
            </a:pathLst>
          </a:custGeom>
          <a:blipFill>
            <a:blip r:embed="rId6"/>
            <a:stretch>
              <a:fillRect/>
            </a:stretch>
          </a:blipFill>
        </p:spPr>
      </p:sp>
      <p:sp>
        <p:nvSpPr>
          <p:cNvPr id="32" name="TextBox 32"/>
          <p:cNvSpPr txBox="1"/>
          <p:nvPr/>
        </p:nvSpPr>
        <p:spPr>
          <a:xfrm>
            <a:off x="2246023" y="2882614"/>
            <a:ext cx="14232128" cy="594995"/>
          </a:xfrm>
          <a:prstGeom prst="rect">
            <a:avLst/>
          </a:prstGeom>
        </p:spPr>
        <p:txBody>
          <a:bodyPr lIns="0" tIns="0" rIns="0" bIns="0" rtlCol="0" anchor="t">
            <a:spAutoFit/>
          </a:bodyPr>
          <a:lstStyle/>
          <a:p>
            <a:pPr algn="ctr">
              <a:lnSpc>
                <a:spcPts val="4480"/>
              </a:lnSpc>
            </a:pPr>
            <a:r>
              <a:rPr lang="en-US" sz="3200">
                <a:solidFill>
                  <a:srgbClr val="FFFFFF"/>
                </a:solidFill>
                <a:latin typeface="Codec Pro Bold"/>
              </a:rPr>
              <a:t>Evaluation</a:t>
            </a:r>
          </a:p>
        </p:txBody>
      </p:sp>
      <p:sp>
        <p:nvSpPr>
          <p:cNvPr id="33" name="TextBox 33"/>
          <p:cNvSpPr txBox="1"/>
          <p:nvPr/>
        </p:nvSpPr>
        <p:spPr>
          <a:xfrm>
            <a:off x="6499102" y="3655142"/>
            <a:ext cx="5725968" cy="443864"/>
          </a:xfrm>
          <a:prstGeom prst="rect">
            <a:avLst/>
          </a:prstGeom>
        </p:spPr>
        <p:txBody>
          <a:bodyPr lIns="0" tIns="0" rIns="0" bIns="0" rtlCol="0" anchor="t">
            <a:spAutoFit/>
          </a:bodyPr>
          <a:lstStyle/>
          <a:p>
            <a:pPr algn="ctr">
              <a:lnSpc>
                <a:spcPts val="3360"/>
              </a:lnSpc>
            </a:pPr>
            <a:r>
              <a:rPr lang="en-US" sz="2400">
                <a:solidFill>
                  <a:srgbClr val="FFFFFF"/>
                </a:solidFill>
                <a:latin typeface="Codec Pro"/>
              </a:rPr>
              <a:t>Binance Coin</a:t>
            </a:r>
          </a:p>
        </p:txBody>
      </p:sp>
      <p:sp>
        <p:nvSpPr>
          <p:cNvPr id="34" name="TextBox 34"/>
          <p:cNvSpPr txBox="1"/>
          <p:nvPr/>
        </p:nvSpPr>
        <p:spPr>
          <a:xfrm>
            <a:off x="4729637" y="8219099"/>
            <a:ext cx="2880241" cy="387349"/>
          </a:xfrm>
          <a:prstGeom prst="rect">
            <a:avLst/>
          </a:prstGeom>
        </p:spPr>
        <p:txBody>
          <a:bodyPr lIns="0" tIns="0" rIns="0" bIns="0" rtlCol="0" anchor="t">
            <a:spAutoFit/>
          </a:bodyPr>
          <a:lstStyle/>
          <a:p>
            <a:pPr algn="ctr">
              <a:lnSpc>
                <a:spcPts val="2800"/>
              </a:lnSpc>
            </a:pPr>
            <a:r>
              <a:rPr lang="en-US" sz="2000">
                <a:solidFill>
                  <a:srgbClr val="FFFFFF"/>
                </a:solidFill>
                <a:latin typeface="Codec Pro Bold"/>
              </a:rPr>
              <a:t>Training RMSE : 0.05396</a:t>
            </a:r>
          </a:p>
        </p:txBody>
      </p:sp>
      <p:sp>
        <p:nvSpPr>
          <p:cNvPr id="35" name="TextBox 35"/>
          <p:cNvSpPr txBox="1"/>
          <p:nvPr/>
        </p:nvSpPr>
        <p:spPr>
          <a:xfrm>
            <a:off x="11364897" y="8219099"/>
            <a:ext cx="2765108" cy="387349"/>
          </a:xfrm>
          <a:prstGeom prst="rect">
            <a:avLst/>
          </a:prstGeom>
        </p:spPr>
        <p:txBody>
          <a:bodyPr lIns="0" tIns="0" rIns="0" bIns="0" rtlCol="0" anchor="t">
            <a:spAutoFit/>
          </a:bodyPr>
          <a:lstStyle/>
          <a:p>
            <a:pPr algn="ctr">
              <a:lnSpc>
                <a:spcPts val="2800"/>
              </a:lnSpc>
            </a:pPr>
            <a:r>
              <a:rPr lang="en-US" sz="2000">
                <a:solidFill>
                  <a:srgbClr val="FFFFFF"/>
                </a:solidFill>
                <a:latin typeface="Codec Pro Bold"/>
              </a:rPr>
              <a:t>Testing RMSE : 0.03636</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6240201" y="8555143"/>
            <a:ext cx="4635925" cy="3859407"/>
          </a:xfrm>
          <a:custGeom>
            <a:avLst/>
            <a:gdLst/>
            <a:ahLst/>
            <a:cxnLst/>
            <a:rect l="l" t="t" r="r" b="b"/>
            <a:pathLst>
              <a:path w="4635925" h="3859407">
                <a:moveTo>
                  <a:pt x="0" y="0"/>
                </a:moveTo>
                <a:lnTo>
                  <a:pt x="4635925" y="0"/>
                </a:lnTo>
                <a:lnTo>
                  <a:pt x="4635925" y="3859407"/>
                </a:lnTo>
                <a:lnTo>
                  <a:pt x="0" y="3859407"/>
                </a:lnTo>
                <a:lnTo>
                  <a:pt x="0" y="0"/>
                </a:lnTo>
                <a:close/>
              </a:path>
            </a:pathLst>
          </a:custGeom>
          <a:blipFill>
            <a:blip r:embed="rId3"/>
            <a:stretch>
              <a:fillRect/>
            </a:stretch>
          </a:blipFill>
        </p:spPr>
      </p:sp>
      <p:sp>
        <p:nvSpPr>
          <p:cNvPr id="4" name="Freeform 4"/>
          <p:cNvSpPr/>
          <p:nvPr/>
        </p:nvSpPr>
        <p:spPr>
          <a:xfrm flipH="1" flipV="1">
            <a:off x="16780899" y="292042"/>
            <a:ext cx="1507101" cy="1969820"/>
          </a:xfrm>
          <a:custGeom>
            <a:avLst/>
            <a:gdLst/>
            <a:ahLst/>
            <a:cxnLst/>
            <a:rect l="l" t="t" r="r" b="b"/>
            <a:pathLst>
              <a:path w="1507101" h="1969820">
                <a:moveTo>
                  <a:pt x="1507101" y="1969820"/>
                </a:moveTo>
                <a:lnTo>
                  <a:pt x="0" y="1969820"/>
                </a:lnTo>
                <a:lnTo>
                  <a:pt x="0" y="0"/>
                </a:lnTo>
                <a:lnTo>
                  <a:pt x="1507101" y="0"/>
                </a:lnTo>
                <a:lnTo>
                  <a:pt x="1507101" y="1969820"/>
                </a:lnTo>
                <a:close/>
              </a:path>
            </a:pathLst>
          </a:custGeom>
          <a:blipFill>
            <a:blip r:embed="rId4"/>
            <a:stretch>
              <a:fillRect l="-321036" b="-144015"/>
            </a:stretch>
          </a:blipFill>
        </p:spPr>
      </p:sp>
      <p:grpSp>
        <p:nvGrpSpPr>
          <p:cNvPr id="5" name="Group 5"/>
          <p:cNvGrpSpPr/>
          <p:nvPr/>
        </p:nvGrpSpPr>
        <p:grpSpPr>
          <a:xfrm>
            <a:off x="472588" y="543248"/>
            <a:ext cx="1467408" cy="146740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7" name="TextBox 7"/>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4</a:t>
              </a:r>
            </a:p>
          </p:txBody>
        </p:sp>
      </p:grpSp>
      <p:grpSp>
        <p:nvGrpSpPr>
          <p:cNvPr id="8" name="Group 8"/>
          <p:cNvGrpSpPr/>
          <p:nvPr/>
        </p:nvGrpSpPr>
        <p:grpSpPr>
          <a:xfrm>
            <a:off x="2375269" y="605475"/>
            <a:ext cx="14405630" cy="1304311"/>
            <a:chOff x="0" y="-41542"/>
            <a:chExt cx="3794075" cy="343522"/>
          </a:xfrm>
        </p:grpSpPr>
        <p:sp>
          <p:nvSpPr>
            <p:cNvPr id="9" name="Freeform 9"/>
            <p:cNvSpPr/>
            <p:nvPr/>
          </p:nvSpPr>
          <p:spPr>
            <a:xfrm>
              <a:off x="0" y="0"/>
              <a:ext cx="3794075" cy="301980"/>
            </a:xfrm>
            <a:custGeom>
              <a:avLst/>
              <a:gdLst/>
              <a:ahLst/>
              <a:cxnLst/>
              <a:rect l="l" t="t" r="r" b="b"/>
              <a:pathLst>
                <a:path w="3794075" h="301980">
                  <a:moveTo>
                    <a:pt x="31708" y="0"/>
                  </a:moveTo>
                  <a:lnTo>
                    <a:pt x="3762367" y="0"/>
                  </a:lnTo>
                  <a:cubicBezTo>
                    <a:pt x="3770777" y="0"/>
                    <a:pt x="3778842" y="3341"/>
                    <a:pt x="3784788" y="9287"/>
                  </a:cubicBezTo>
                  <a:cubicBezTo>
                    <a:pt x="3790735" y="15233"/>
                    <a:pt x="3794075" y="23298"/>
                    <a:pt x="3794075" y="31708"/>
                  </a:cubicBezTo>
                  <a:lnTo>
                    <a:pt x="3794075" y="270272"/>
                  </a:lnTo>
                  <a:cubicBezTo>
                    <a:pt x="3794075" y="278682"/>
                    <a:pt x="3790735" y="286747"/>
                    <a:pt x="3784788" y="292693"/>
                  </a:cubicBezTo>
                  <a:cubicBezTo>
                    <a:pt x="3778842" y="298640"/>
                    <a:pt x="3770777" y="301980"/>
                    <a:pt x="3762367" y="301980"/>
                  </a:cubicBezTo>
                  <a:lnTo>
                    <a:pt x="31708" y="301980"/>
                  </a:lnTo>
                  <a:cubicBezTo>
                    <a:pt x="23298" y="301980"/>
                    <a:pt x="15233" y="298640"/>
                    <a:pt x="9287" y="292693"/>
                  </a:cubicBezTo>
                  <a:cubicBezTo>
                    <a:pt x="3341" y="286747"/>
                    <a:pt x="0" y="278682"/>
                    <a:pt x="0" y="270272"/>
                  </a:cubicBezTo>
                  <a:lnTo>
                    <a:pt x="0" y="31708"/>
                  </a:lnTo>
                  <a:cubicBezTo>
                    <a:pt x="0" y="23298"/>
                    <a:pt x="3341" y="15233"/>
                    <a:pt x="9287" y="9287"/>
                  </a:cubicBezTo>
                  <a:cubicBezTo>
                    <a:pt x="15233" y="3341"/>
                    <a:pt x="23298" y="0"/>
                    <a:pt x="31708"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10" name="TextBox 10"/>
            <p:cNvSpPr txBox="1"/>
            <p:nvPr/>
          </p:nvSpPr>
          <p:spPr>
            <a:xfrm>
              <a:off x="0" y="-41542"/>
              <a:ext cx="3794075" cy="343522"/>
            </a:xfrm>
            <a:prstGeom prst="rect">
              <a:avLst/>
            </a:prstGeom>
          </p:spPr>
          <p:txBody>
            <a:bodyPr lIns="50800" tIns="50800" rIns="50800" bIns="50800" rtlCol="0" anchor="ctr"/>
            <a:lstStyle/>
            <a:p>
              <a:pPr algn="ctr">
                <a:lnSpc>
                  <a:spcPts val="7776"/>
                </a:lnSpc>
              </a:pPr>
              <a:r>
                <a:rPr lang="en-US" sz="4800" b="1" dirty="0">
                  <a:solidFill>
                    <a:srgbClr val="FFFFFF"/>
                  </a:solidFill>
                  <a:latin typeface="Montserrat"/>
                </a:rPr>
                <a:t>Price Prediction</a:t>
              </a:r>
            </a:p>
          </p:txBody>
        </p:sp>
      </p:grpSp>
      <p:grpSp>
        <p:nvGrpSpPr>
          <p:cNvPr id="11" name="Group 11"/>
          <p:cNvGrpSpPr/>
          <p:nvPr/>
        </p:nvGrpSpPr>
        <p:grpSpPr>
          <a:xfrm>
            <a:off x="1790780" y="2261862"/>
            <a:ext cx="15574607" cy="7394504"/>
            <a:chOff x="0" y="0"/>
            <a:chExt cx="4356178" cy="2068224"/>
          </a:xfrm>
        </p:grpSpPr>
        <p:sp>
          <p:nvSpPr>
            <p:cNvPr id="12" name="Freeform 12"/>
            <p:cNvSpPr/>
            <p:nvPr/>
          </p:nvSpPr>
          <p:spPr>
            <a:xfrm>
              <a:off x="0" y="0"/>
              <a:ext cx="4356178" cy="2068224"/>
            </a:xfrm>
            <a:custGeom>
              <a:avLst/>
              <a:gdLst/>
              <a:ahLst/>
              <a:cxnLst/>
              <a:rect l="l" t="t" r="r" b="b"/>
              <a:pathLst>
                <a:path w="4356178" h="2068224">
                  <a:moveTo>
                    <a:pt x="29328" y="0"/>
                  </a:moveTo>
                  <a:lnTo>
                    <a:pt x="4326850" y="0"/>
                  </a:lnTo>
                  <a:cubicBezTo>
                    <a:pt x="4343048" y="0"/>
                    <a:pt x="4356178" y="13131"/>
                    <a:pt x="4356178" y="29328"/>
                  </a:cubicBezTo>
                  <a:lnTo>
                    <a:pt x="4356178" y="2038896"/>
                  </a:lnTo>
                  <a:cubicBezTo>
                    <a:pt x="4356178" y="2055093"/>
                    <a:pt x="4343048" y="2068224"/>
                    <a:pt x="4326850" y="2068224"/>
                  </a:cubicBezTo>
                  <a:lnTo>
                    <a:pt x="29328" y="2068224"/>
                  </a:lnTo>
                  <a:cubicBezTo>
                    <a:pt x="21550" y="2068224"/>
                    <a:pt x="14090" y="2065134"/>
                    <a:pt x="8590" y="2059634"/>
                  </a:cubicBezTo>
                  <a:cubicBezTo>
                    <a:pt x="3090" y="2054134"/>
                    <a:pt x="0" y="2046674"/>
                    <a:pt x="0" y="2038896"/>
                  </a:cubicBezTo>
                  <a:lnTo>
                    <a:pt x="0" y="29328"/>
                  </a:lnTo>
                  <a:cubicBezTo>
                    <a:pt x="0" y="13131"/>
                    <a:pt x="13131" y="0"/>
                    <a:pt x="29328"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3" name="TextBox 13"/>
            <p:cNvSpPr txBox="1"/>
            <p:nvPr/>
          </p:nvSpPr>
          <p:spPr>
            <a:xfrm>
              <a:off x="0" y="-95250"/>
              <a:ext cx="4356178" cy="2163474"/>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14" name="Group 14"/>
          <p:cNvGrpSpPr/>
          <p:nvPr/>
        </p:nvGrpSpPr>
        <p:grpSpPr>
          <a:xfrm>
            <a:off x="11333964" y="3477609"/>
            <a:ext cx="3642145" cy="1665891"/>
            <a:chOff x="0" y="0"/>
            <a:chExt cx="1018699" cy="465946"/>
          </a:xfrm>
        </p:grpSpPr>
        <p:sp>
          <p:nvSpPr>
            <p:cNvPr id="15" name="Freeform 15"/>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6" name="TextBox 16"/>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17" name="TextBox 17"/>
          <p:cNvSpPr txBox="1"/>
          <p:nvPr/>
        </p:nvSpPr>
        <p:spPr>
          <a:xfrm>
            <a:off x="11340415" y="3994231"/>
            <a:ext cx="3629244" cy="527872"/>
          </a:xfrm>
          <a:prstGeom prst="rect">
            <a:avLst/>
          </a:prstGeom>
        </p:spPr>
        <p:txBody>
          <a:bodyPr lIns="0" tIns="0" rIns="0" bIns="0" rtlCol="0" anchor="t">
            <a:spAutoFit/>
          </a:bodyPr>
          <a:lstStyle/>
          <a:p>
            <a:pPr algn="ctr">
              <a:lnSpc>
                <a:spcPts val="3943"/>
              </a:lnSpc>
            </a:pPr>
            <a:r>
              <a:rPr lang="en-US" sz="2816">
                <a:solidFill>
                  <a:srgbClr val="FFFFFF"/>
                </a:solidFill>
                <a:latin typeface="Codec Pro"/>
              </a:rPr>
              <a:t>Discriminator</a:t>
            </a:r>
          </a:p>
        </p:txBody>
      </p:sp>
      <p:grpSp>
        <p:nvGrpSpPr>
          <p:cNvPr id="18" name="Group 18"/>
          <p:cNvGrpSpPr/>
          <p:nvPr/>
        </p:nvGrpSpPr>
        <p:grpSpPr>
          <a:xfrm>
            <a:off x="3836446" y="6638933"/>
            <a:ext cx="3642145" cy="1665891"/>
            <a:chOff x="0" y="0"/>
            <a:chExt cx="1018699" cy="465946"/>
          </a:xfrm>
        </p:grpSpPr>
        <p:sp>
          <p:nvSpPr>
            <p:cNvPr id="19" name="Freeform 19"/>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0" name="TextBox 20"/>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1" name="TextBox 21"/>
          <p:cNvSpPr txBox="1"/>
          <p:nvPr/>
        </p:nvSpPr>
        <p:spPr>
          <a:xfrm>
            <a:off x="3842897" y="7155554"/>
            <a:ext cx="3629244" cy="512024"/>
          </a:xfrm>
          <a:prstGeom prst="rect">
            <a:avLst/>
          </a:prstGeom>
        </p:spPr>
        <p:txBody>
          <a:bodyPr lIns="0" tIns="0" rIns="0" bIns="0" rtlCol="0" anchor="t">
            <a:spAutoFit/>
          </a:bodyPr>
          <a:lstStyle/>
          <a:p>
            <a:pPr algn="ctr">
              <a:lnSpc>
                <a:spcPts val="3803"/>
              </a:lnSpc>
            </a:pPr>
            <a:r>
              <a:rPr lang="en-US" sz="2716">
                <a:solidFill>
                  <a:srgbClr val="FFFFFF"/>
                </a:solidFill>
                <a:latin typeface="Codec Pro"/>
              </a:rPr>
              <a:t>Adversarial Training</a:t>
            </a:r>
          </a:p>
        </p:txBody>
      </p:sp>
      <p:grpSp>
        <p:nvGrpSpPr>
          <p:cNvPr id="22" name="Group 22"/>
          <p:cNvGrpSpPr/>
          <p:nvPr/>
        </p:nvGrpSpPr>
        <p:grpSpPr>
          <a:xfrm>
            <a:off x="11327514" y="6715125"/>
            <a:ext cx="3642145" cy="1665891"/>
            <a:chOff x="0" y="0"/>
            <a:chExt cx="1018699" cy="465946"/>
          </a:xfrm>
        </p:grpSpPr>
        <p:sp>
          <p:nvSpPr>
            <p:cNvPr id="23" name="Freeform 23"/>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4" name="TextBox 24"/>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5" name="TextBox 25"/>
          <p:cNvSpPr txBox="1"/>
          <p:nvPr/>
        </p:nvSpPr>
        <p:spPr>
          <a:xfrm>
            <a:off x="11333964" y="7231747"/>
            <a:ext cx="3629244" cy="527872"/>
          </a:xfrm>
          <a:prstGeom prst="rect">
            <a:avLst/>
          </a:prstGeom>
        </p:spPr>
        <p:txBody>
          <a:bodyPr lIns="0" tIns="0" rIns="0" bIns="0" rtlCol="0" anchor="t">
            <a:spAutoFit/>
          </a:bodyPr>
          <a:lstStyle/>
          <a:p>
            <a:pPr algn="ctr">
              <a:lnSpc>
                <a:spcPts val="3943"/>
              </a:lnSpc>
            </a:pPr>
            <a:r>
              <a:rPr lang="en-US" sz="2816">
                <a:solidFill>
                  <a:srgbClr val="FFFFFF"/>
                </a:solidFill>
                <a:latin typeface="Codec Pro"/>
              </a:rPr>
              <a:t>Erosion 2</a:t>
            </a:r>
          </a:p>
        </p:txBody>
      </p:sp>
      <p:grpSp>
        <p:nvGrpSpPr>
          <p:cNvPr id="36" name="Group 26">
            <a:extLst>
              <a:ext uri="{FF2B5EF4-FFF2-40B4-BE49-F238E27FC236}">
                <a16:creationId xmlns:a16="http://schemas.microsoft.com/office/drawing/2014/main" id="{9FCA71C2-F035-4866-F2A1-21546A9B8543}"/>
              </a:ext>
            </a:extLst>
          </p:cNvPr>
          <p:cNvGrpSpPr/>
          <p:nvPr/>
        </p:nvGrpSpPr>
        <p:grpSpPr>
          <a:xfrm>
            <a:off x="2667000" y="2733025"/>
            <a:ext cx="14113899" cy="6372875"/>
            <a:chOff x="0" y="0"/>
            <a:chExt cx="1018699" cy="465946"/>
          </a:xfrm>
        </p:grpSpPr>
        <p:sp>
          <p:nvSpPr>
            <p:cNvPr id="37" name="Freeform 27">
              <a:extLst>
                <a:ext uri="{FF2B5EF4-FFF2-40B4-BE49-F238E27FC236}">
                  <a16:creationId xmlns:a16="http://schemas.microsoft.com/office/drawing/2014/main" id="{CDAE9B53-D535-2C5D-4069-2E8892583A0D}"/>
                </a:ext>
              </a:extLst>
            </p:cNvPr>
            <p:cNvSpPr/>
            <p:nvPr/>
          </p:nvSpPr>
          <p:spPr>
            <a:xfrm>
              <a:off x="0" y="0"/>
              <a:ext cx="1018699" cy="465945"/>
            </a:xfrm>
            <a:custGeom>
              <a:avLst/>
              <a:gdLst/>
              <a:ahLst/>
              <a:cxnLst/>
              <a:rect l="l" t="t" r="r" b="b"/>
              <a:pathLst>
                <a:path w="1018699" h="465945">
                  <a:moveTo>
                    <a:pt x="125413" y="0"/>
                  </a:moveTo>
                  <a:lnTo>
                    <a:pt x="893285" y="0"/>
                  </a:lnTo>
                  <a:cubicBezTo>
                    <a:pt x="926547" y="0"/>
                    <a:pt x="958446" y="13213"/>
                    <a:pt x="981966" y="36733"/>
                  </a:cubicBezTo>
                  <a:cubicBezTo>
                    <a:pt x="1005486" y="60252"/>
                    <a:pt x="1018699" y="92152"/>
                    <a:pt x="1018699" y="125413"/>
                  </a:cubicBezTo>
                  <a:lnTo>
                    <a:pt x="1018699" y="340532"/>
                  </a:lnTo>
                  <a:cubicBezTo>
                    <a:pt x="1018699" y="409796"/>
                    <a:pt x="962549" y="465945"/>
                    <a:pt x="893285" y="465945"/>
                  </a:cubicBezTo>
                  <a:lnTo>
                    <a:pt x="125413" y="465945"/>
                  </a:lnTo>
                  <a:cubicBezTo>
                    <a:pt x="56149" y="465945"/>
                    <a:pt x="0" y="409796"/>
                    <a:pt x="0" y="340532"/>
                  </a:cubicBezTo>
                  <a:lnTo>
                    <a:pt x="0" y="125413"/>
                  </a:lnTo>
                  <a:cubicBezTo>
                    <a:pt x="0" y="56149"/>
                    <a:pt x="56149" y="0"/>
                    <a:pt x="125413"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38" name="TextBox 28">
              <a:extLst>
                <a:ext uri="{FF2B5EF4-FFF2-40B4-BE49-F238E27FC236}">
                  <a16:creationId xmlns:a16="http://schemas.microsoft.com/office/drawing/2014/main" id="{7FD39245-49E2-B7D1-D220-44A04C1873AB}"/>
                </a:ext>
              </a:extLst>
            </p:cNvPr>
            <p:cNvSpPr txBox="1"/>
            <p:nvPr/>
          </p:nvSpPr>
          <p:spPr>
            <a:xfrm>
              <a:off x="0" y="-95250"/>
              <a:ext cx="1018699" cy="56119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26" name="TextBox 26"/>
          <p:cNvSpPr txBox="1"/>
          <p:nvPr/>
        </p:nvSpPr>
        <p:spPr>
          <a:xfrm>
            <a:off x="2375269" y="6355833"/>
            <a:ext cx="8509031" cy="439924"/>
          </a:xfrm>
          <a:prstGeom prst="rect">
            <a:avLst/>
          </a:prstGeom>
        </p:spPr>
        <p:txBody>
          <a:bodyPr lIns="0" tIns="0" rIns="0" bIns="0" rtlCol="0" anchor="t">
            <a:spAutoFit/>
          </a:bodyPr>
          <a:lstStyle/>
          <a:p>
            <a:pPr algn="ctr">
              <a:lnSpc>
                <a:spcPts val="3706"/>
              </a:lnSpc>
              <a:spcBef>
                <a:spcPct val="0"/>
              </a:spcBef>
            </a:pPr>
            <a:r>
              <a:rPr lang="en-US" sz="2288">
                <a:solidFill>
                  <a:srgbClr val="FFFFFF"/>
                </a:solidFill>
                <a:latin typeface="Decalotype"/>
              </a:rPr>
              <a:t>o</a:t>
            </a:r>
          </a:p>
        </p:txBody>
      </p:sp>
      <p:sp>
        <p:nvSpPr>
          <p:cNvPr id="30" name="Freeform 30"/>
          <p:cNvSpPr/>
          <p:nvPr/>
        </p:nvSpPr>
        <p:spPr>
          <a:xfrm>
            <a:off x="10020275" y="4310554"/>
            <a:ext cx="5454352" cy="3781900"/>
          </a:xfrm>
          <a:custGeom>
            <a:avLst/>
            <a:gdLst/>
            <a:ahLst/>
            <a:cxnLst/>
            <a:rect l="l" t="t" r="r" b="b"/>
            <a:pathLst>
              <a:path w="5454352" h="3781900">
                <a:moveTo>
                  <a:pt x="0" y="0"/>
                </a:moveTo>
                <a:lnTo>
                  <a:pt x="5454352" y="0"/>
                </a:lnTo>
                <a:lnTo>
                  <a:pt x="5454352" y="3781900"/>
                </a:lnTo>
                <a:lnTo>
                  <a:pt x="0" y="3781900"/>
                </a:lnTo>
                <a:lnTo>
                  <a:pt x="0" y="0"/>
                </a:lnTo>
                <a:close/>
              </a:path>
            </a:pathLst>
          </a:custGeom>
          <a:blipFill>
            <a:blip r:embed="rId5"/>
            <a:stretch>
              <a:fillRect/>
            </a:stretch>
          </a:blipFill>
        </p:spPr>
      </p:sp>
      <p:sp>
        <p:nvSpPr>
          <p:cNvPr id="31" name="Freeform 31"/>
          <p:cNvSpPr/>
          <p:nvPr/>
        </p:nvSpPr>
        <p:spPr>
          <a:xfrm>
            <a:off x="3469557" y="4310554"/>
            <a:ext cx="5400402" cy="3781900"/>
          </a:xfrm>
          <a:custGeom>
            <a:avLst/>
            <a:gdLst/>
            <a:ahLst/>
            <a:cxnLst/>
            <a:rect l="l" t="t" r="r" b="b"/>
            <a:pathLst>
              <a:path w="5400402" h="3781900">
                <a:moveTo>
                  <a:pt x="0" y="0"/>
                </a:moveTo>
                <a:lnTo>
                  <a:pt x="5400402" y="0"/>
                </a:lnTo>
                <a:lnTo>
                  <a:pt x="5400402" y="3781900"/>
                </a:lnTo>
                <a:lnTo>
                  <a:pt x="0" y="3781900"/>
                </a:lnTo>
                <a:lnTo>
                  <a:pt x="0" y="0"/>
                </a:lnTo>
                <a:close/>
              </a:path>
            </a:pathLst>
          </a:custGeom>
          <a:blipFill>
            <a:blip r:embed="rId6"/>
            <a:stretch>
              <a:fillRect/>
            </a:stretch>
          </a:blipFill>
        </p:spPr>
      </p:sp>
      <p:sp>
        <p:nvSpPr>
          <p:cNvPr id="32" name="TextBox 32"/>
          <p:cNvSpPr txBox="1"/>
          <p:nvPr/>
        </p:nvSpPr>
        <p:spPr>
          <a:xfrm>
            <a:off x="2246023" y="2882614"/>
            <a:ext cx="14232128" cy="594995"/>
          </a:xfrm>
          <a:prstGeom prst="rect">
            <a:avLst/>
          </a:prstGeom>
        </p:spPr>
        <p:txBody>
          <a:bodyPr lIns="0" tIns="0" rIns="0" bIns="0" rtlCol="0" anchor="t">
            <a:spAutoFit/>
          </a:bodyPr>
          <a:lstStyle/>
          <a:p>
            <a:pPr algn="ctr">
              <a:lnSpc>
                <a:spcPts val="4480"/>
              </a:lnSpc>
            </a:pPr>
            <a:r>
              <a:rPr lang="en-US" sz="3200">
                <a:solidFill>
                  <a:srgbClr val="FFFFFF"/>
                </a:solidFill>
                <a:latin typeface="Codec Pro Bold"/>
              </a:rPr>
              <a:t>Evaluation</a:t>
            </a:r>
          </a:p>
        </p:txBody>
      </p:sp>
      <p:sp>
        <p:nvSpPr>
          <p:cNvPr id="33" name="TextBox 33"/>
          <p:cNvSpPr txBox="1"/>
          <p:nvPr/>
        </p:nvSpPr>
        <p:spPr>
          <a:xfrm>
            <a:off x="6499102" y="3655142"/>
            <a:ext cx="5725968" cy="407291"/>
          </a:xfrm>
          <a:prstGeom prst="rect">
            <a:avLst/>
          </a:prstGeom>
        </p:spPr>
        <p:txBody>
          <a:bodyPr lIns="0" tIns="0" rIns="0" bIns="0" rtlCol="0" anchor="t">
            <a:spAutoFit/>
          </a:bodyPr>
          <a:lstStyle/>
          <a:p>
            <a:pPr algn="ctr">
              <a:lnSpc>
                <a:spcPts val="3360"/>
              </a:lnSpc>
            </a:pPr>
            <a:r>
              <a:rPr lang="en-US" sz="2400" dirty="0">
                <a:solidFill>
                  <a:srgbClr val="FFFFFF"/>
                </a:solidFill>
                <a:latin typeface="Codec Pro"/>
              </a:rPr>
              <a:t>Ethereum</a:t>
            </a:r>
          </a:p>
        </p:txBody>
      </p:sp>
      <p:sp>
        <p:nvSpPr>
          <p:cNvPr id="34" name="TextBox 34"/>
          <p:cNvSpPr txBox="1"/>
          <p:nvPr/>
        </p:nvSpPr>
        <p:spPr>
          <a:xfrm>
            <a:off x="4729637" y="8219099"/>
            <a:ext cx="2880241" cy="336246"/>
          </a:xfrm>
          <a:prstGeom prst="rect">
            <a:avLst/>
          </a:prstGeom>
        </p:spPr>
        <p:txBody>
          <a:bodyPr lIns="0" tIns="0" rIns="0" bIns="0" rtlCol="0" anchor="t">
            <a:spAutoFit/>
          </a:bodyPr>
          <a:lstStyle/>
          <a:p>
            <a:pPr algn="ctr">
              <a:lnSpc>
                <a:spcPts val="2800"/>
              </a:lnSpc>
            </a:pPr>
            <a:r>
              <a:rPr lang="en-US" sz="2000" dirty="0">
                <a:solidFill>
                  <a:srgbClr val="FFFFFF"/>
                </a:solidFill>
                <a:latin typeface="Codec Pro Bold"/>
              </a:rPr>
              <a:t>Training RMSE : 0.0440</a:t>
            </a:r>
          </a:p>
        </p:txBody>
      </p:sp>
      <p:sp>
        <p:nvSpPr>
          <p:cNvPr id="35" name="TextBox 35"/>
          <p:cNvSpPr txBox="1"/>
          <p:nvPr/>
        </p:nvSpPr>
        <p:spPr>
          <a:xfrm>
            <a:off x="11364897" y="8219099"/>
            <a:ext cx="2765108" cy="336246"/>
          </a:xfrm>
          <a:prstGeom prst="rect">
            <a:avLst/>
          </a:prstGeom>
        </p:spPr>
        <p:txBody>
          <a:bodyPr lIns="0" tIns="0" rIns="0" bIns="0" rtlCol="0" anchor="t">
            <a:spAutoFit/>
          </a:bodyPr>
          <a:lstStyle/>
          <a:p>
            <a:pPr algn="ctr">
              <a:lnSpc>
                <a:spcPts val="2800"/>
              </a:lnSpc>
            </a:pPr>
            <a:r>
              <a:rPr lang="en-US" sz="2000" dirty="0">
                <a:solidFill>
                  <a:srgbClr val="FFFFFF"/>
                </a:solidFill>
                <a:latin typeface="Codec Pro Bold"/>
              </a:rPr>
              <a:t>Testing RMSE : 0.0318</a:t>
            </a:r>
          </a:p>
        </p:txBody>
      </p:sp>
      <p:sp>
        <p:nvSpPr>
          <p:cNvPr id="27" name="Freeform 30">
            <a:extLst>
              <a:ext uri="{FF2B5EF4-FFF2-40B4-BE49-F238E27FC236}">
                <a16:creationId xmlns:a16="http://schemas.microsoft.com/office/drawing/2014/main" id="{F4505164-C9CE-4B21-D3D7-9285C9F46992}"/>
              </a:ext>
            </a:extLst>
          </p:cNvPr>
          <p:cNvSpPr/>
          <p:nvPr/>
        </p:nvSpPr>
        <p:spPr>
          <a:xfrm>
            <a:off x="3561400" y="4312908"/>
            <a:ext cx="5400402" cy="3781900"/>
          </a:xfrm>
          <a:custGeom>
            <a:avLst/>
            <a:gdLst/>
            <a:ahLst/>
            <a:cxnLst/>
            <a:rect l="l" t="t" r="r" b="b"/>
            <a:pathLst>
              <a:path w="5400402" h="3781900">
                <a:moveTo>
                  <a:pt x="0" y="0"/>
                </a:moveTo>
                <a:lnTo>
                  <a:pt x="5400402" y="0"/>
                </a:lnTo>
                <a:lnTo>
                  <a:pt x="5400402" y="3781900"/>
                </a:lnTo>
                <a:lnTo>
                  <a:pt x="0" y="3781900"/>
                </a:lnTo>
                <a:lnTo>
                  <a:pt x="0" y="0"/>
                </a:lnTo>
                <a:close/>
              </a:path>
            </a:pathLst>
          </a:custGeom>
          <a:blipFill>
            <a:blip r:embed="rId7"/>
            <a:stretch>
              <a:fillRect/>
            </a:stretch>
          </a:blipFill>
        </p:spPr>
      </p:sp>
      <p:sp>
        <p:nvSpPr>
          <p:cNvPr id="28" name="Freeform 31">
            <a:extLst>
              <a:ext uri="{FF2B5EF4-FFF2-40B4-BE49-F238E27FC236}">
                <a16:creationId xmlns:a16="http://schemas.microsoft.com/office/drawing/2014/main" id="{865B41C7-99B4-D009-E763-51182E2A050C}"/>
              </a:ext>
            </a:extLst>
          </p:cNvPr>
          <p:cNvSpPr/>
          <p:nvPr/>
        </p:nvSpPr>
        <p:spPr>
          <a:xfrm>
            <a:off x="9996462" y="4310540"/>
            <a:ext cx="5454352" cy="3781900"/>
          </a:xfrm>
          <a:custGeom>
            <a:avLst/>
            <a:gdLst/>
            <a:ahLst/>
            <a:cxnLst/>
            <a:rect l="l" t="t" r="r" b="b"/>
            <a:pathLst>
              <a:path w="5454352" h="3781900">
                <a:moveTo>
                  <a:pt x="0" y="0"/>
                </a:moveTo>
                <a:lnTo>
                  <a:pt x="5454352" y="0"/>
                </a:lnTo>
                <a:lnTo>
                  <a:pt x="5454352" y="3781900"/>
                </a:lnTo>
                <a:lnTo>
                  <a:pt x="0" y="3781900"/>
                </a:lnTo>
                <a:lnTo>
                  <a:pt x="0" y="0"/>
                </a:lnTo>
                <a:close/>
              </a:path>
            </a:pathLst>
          </a:custGeom>
          <a:blipFill>
            <a:blip r:embed="rId8"/>
            <a:stretch>
              <a:fillRect/>
            </a:stretch>
          </a:blipFill>
        </p:spPr>
      </p:sp>
    </p:spTree>
    <p:extLst>
      <p:ext uri="{BB962C8B-B14F-4D97-AF65-F5344CB8AC3E}">
        <p14:creationId xmlns:p14="http://schemas.microsoft.com/office/powerpoint/2010/main" val="90661547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grpSp>
        <p:nvGrpSpPr>
          <p:cNvPr id="3" name="Group 3"/>
          <p:cNvGrpSpPr/>
          <p:nvPr/>
        </p:nvGrpSpPr>
        <p:grpSpPr>
          <a:xfrm>
            <a:off x="5590526" y="665171"/>
            <a:ext cx="6098414" cy="1445430"/>
            <a:chOff x="0" y="0"/>
            <a:chExt cx="1966888" cy="466187"/>
          </a:xfrm>
        </p:grpSpPr>
        <p:sp>
          <p:nvSpPr>
            <p:cNvPr id="4" name="Freeform 4"/>
            <p:cNvSpPr/>
            <p:nvPr/>
          </p:nvSpPr>
          <p:spPr>
            <a:xfrm>
              <a:off x="0" y="0"/>
              <a:ext cx="1966888" cy="466187"/>
            </a:xfrm>
            <a:custGeom>
              <a:avLst/>
              <a:gdLst/>
              <a:ahLst/>
              <a:cxnLst/>
              <a:rect l="l" t="t" r="r" b="b"/>
              <a:pathLst>
                <a:path w="1966888" h="466187">
                  <a:moveTo>
                    <a:pt x="74900" y="0"/>
                  </a:moveTo>
                  <a:lnTo>
                    <a:pt x="1891988" y="0"/>
                  </a:lnTo>
                  <a:cubicBezTo>
                    <a:pt x="1933354" y="0"/>
                    <a:pt x="1966888" y="33534"/>
                    <a:pt x="1966888" y="74900"/>
                  </a:cubicBezTo>
                  <a:lnTo>
                    <a:pt x="1966888" y="391287"/>
                  </a:lnTo>
                  <a:cubicBezTo>
                    <a:pt x="1966888" y="411151"/>
                    <a:pt x="1958997" y="430203"/>
                    <a:pt x="1944951" y="444249"/>
                  </a:cubicBezTo>
                  <a:cubicBezTo>
                    <a:pt x="1930904" y="458296"/>
                    <a:pt x="1911853" y="466187"/>
                    <a:pt x="1891988" y="466187"/>
                  </a:cubicBezTo>
                  <a:lnTo>
                    <a:pt x="74900" y="466187"/>
                  </a:lnTo>
                  <a:cubicBezTo>
                    <a:pt x="33534" y="466187"/>
                    <a:pt x="0" y="432653"/>
                    <a:pt x="0" y="391287"/>
                  </a:cubicBezTo>
                  <a:lnTo>
                    <a:pt x="0" y="74900"/>
                  </a:lnTo>
                  <a:cubicBezTo>
                    <a:pt x="0" y="33534"/>
                    <a:pt x="33534" y="0"/>
                    <a:pt x="749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5" name="TextBox 5"/>
            <p:cNvSpPr txBox="1"/>
            <p:nvPr/>
          </p:nvSpPr>
          <p:spPr>
            <a:xfrm>
              <a:off x="0" y="-95250"/>
              <a:ext cx="1966888" cy="561437"/>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6" name="Freeform 6"/>
          <p:cNvSpPr/>
          <p:nvPr/>
        </p:nvSpPr>
        <p:spPr>
          <a:xfrm>
            <a:off x="0" y="7589364"/>
            <a:ext cx="1676852" cy="2191688"/>
          </a:xfrm>
          <a:custGeom>
            <a:avLst/>
            <a:gdLst/>
            <a:ahLst/>
            <a:cxnLst/>
            <a:rect l="l" t="t" r="r" b="b"/>
            <a:pathLst>
              <a:path w="1676852" h="2191688">
                <a:moveTo>
                  <a:pt x="0" y="0"/>
                </a:moveTo>
                <a:lnTo>
                  <a:pt x="1676852" y="0"/>
                </a:lnTo>
                <a:lnTo>
                  <a:pt x="1676852" y="2191687"/>
                </a:lnTo>
                <a:lnTo>
                  <a:pt x="0" y="2191687"/>
                </a:lnTo>
                <a:lnTo>
                  <a:pt x="0" y="0"/>
                </a:lnTo>
                <a:close/>
              </a:path>
            </a:pathLst>
          </a:custGeom>
          <a:blipFill>
            <a:blip r:embed="rId3"/>
            <a:stretch>
              <a:fillRect l="-321036" b="-144015"/>
            </a:stretch>
          </a:blipFill>
        </p:spPr>
      </p:sp>
      <p:sp>
        <p:nvSpPr>
          <p:cNvPr id="7" name="TextBox 7"/>
          <p:cNvSpPr txBox="1"/>
          <p:nvPr/>
        </p:nvSpPr>
        <p:spPr>
          <a:xfrm>
            <a:off x="5773402" y="886428"/>
            <a:ext cx="5732663" cy="898142"/>
          </a:xfrm>
          <a:prstGeom prst="rect">
            <a:avLst/>
          </a:prstGeom>
        </p:spPr>
        <p:txBody>
          <a:bodyPr lIns="0" tIns="0" rIns="0" bIns="0" rtlCol="0" anchor="t">
            <a:spAutoFit/>
          </a:bodyPr>
          <a:lstStyle/>
          <a:p>
            <a:pPr marL="0" lvl="0" indent="0" algn="ctr">
              <a:lnSpc>
                <a:spcPts val="7302"/>
              </a:lnSpc>
              <a:spcBef>
                <a:spcPct val="0"/>
              </a:spcBef>
            </a:pPr>
            <a:r>
              <a:rPr lang="en-US" sz="5215">
                <a:solidFill>
                  <a:srgbClr val="FFFFFF"/>
                </a:solidFill>
                <a:latin typeface="Montserrat Classic Bold"/>
              </a:rPr>
              <a:t>Conclusion</a:t>
            </a:r>
          </a:p>
        </p:txBody>
      </p:sp>
      <p:sp>
        <p:nvSpPr>
          <p:cNvPr id="8" name="Freeform 8"/>
          <p:cNvSpPr/>
          <p:nvPr/>
        </p:nvSpPr>
        <p:spPr>
          <a:xfrm flipH="1" flipV="1">
            <a:off x="16611148" y="292042"/>
            <a:ext cx="1676852" cy="2191688"/>
          </a:xfrm>
          <a:custGeom>
            <a:avLst/>
            <a:gdLst/>
            <a:ahLst/>
            <a:cxnLst/>
            <a:rect l="l" t="t" r="r" b="b"/>
            <a:pathLst>
              <a:path w="1676852" h="2191688">
                <a:moveTo>
                  <a:pt x="1676852" y="2191688"/>
                </a:moveTo>
                <a:lnTo>
                  <a:pt x="0" y="2191688"/>
                </a:lnTo>
                <a:lnTo>
                  <a:pt x="0" y="0"/>
                </a:lnTo>
                <a:lnTo>
                  <a:pt x="1676852" y="0"/>
                </a:lnTo>
                <a:lnTo>
                  <a:pt x="1676852" y="2191688"/>
                </a:lnTo>
                <a:close/>
              </a:path>
            </a:pathLst>
          </a:custGeom>
          <a:blipFill>
            <a:blip r:embed="rId3"/>
            <a:stretch>
              <a:fillRect l="-321036" b="-144015"/>
            </a:stretch>
          </a:blipFill>
        </p:spPr>
      </p:sp>
      <p:sp>
        <p:nvSpPr>
          <p:cNvPr id="9" name="Freeform 9"/>
          <p:cNvSpPr/>
          <p:nvPr/>
        </p:nvSpPr>
        <p:spPr>
          <a:xfrm>
            <a:off x="10548381" y="292042"/>
            <a:ext cx="2484034" cy="2045188"/>
          </a:xfrm>
          <a:custGeom>
            <a:avLst/>
            <a:gdLst/>
            <a:ahLst/>
            <a:cxnLst/>
            <a:rect l="l" t="t" r="r" b="b"/>
            <a:pathLst>
              <a:path w="2484034" h="2045188">
                <a:moveTo>
                  <a:pt x="0" y="0"/>
                </a:moveTo>
                <a:lnTo>
                  <a:pt x="2484035" y="0"/>
                </a:lnTo>
                <a:lnTo>
                  <a:pt x="2484035" y="2045189"/>
                </a:lnTo>
                <a:lnTo>
                  <a:pt x="0" y="2045189"/>
                </a:lnTo>
                <a:lnTo>
                  <a:pt x="0" y="0"/>
                </a:lnTo>
                <a:close/>
              </a:path>
            </a:pathLst>
          </a:custGeom>
          <a:blipFill>
            <a:blip r:embed="rId4"/>
            <a:stretch>
              <a:fillRect/>
            </a:stretch>
          </a:blipFill>
        </p:spPr>
      </p:sp>
      <p:sp>
        <p:nvSpPr>
          <p:cNvPr id="10" name="Freeform 10"/>
          <p:cNvSpPr/>
          <p:nvPr/>
        </p:nvSpPr>
        <p:spPr>
          <a:xfrm>
            <a:off x="16127046" y="7302476"/>
            <a:ext cx="2264507" cy="2984524"/>
          </a:xfrm>
          <a:custGeom>
            <a:avLst/>
            <a:gdLst/>
            <a:ahLst/>
            <a:cxnLst/>
            <a:rect l="l" t="t" r="r" b="b"/>
            <a:pathLst>
              <a:path w="2264507" h="2984524">
                <a:moveTo>
                  <a:pt x="0" y="0"/>
                </a:moveTo>
                <a:lnTo>
                  <a:pt x="2264508" y="0"/>
                </a:lnTo>
                <a:lnTo>
                  <a:pt x="2264508" y="2984524"/>
                </a:lnTo>
                <a:lnTo>
                  <a:pt x="0" y="2984524"/>
                </a:lnTo>
                <a:lnTo>
                  <a:pt x="0" y="0"/>
                </a:lnTo>
                <a:close/>
              </a:path>
            </a:pathLst>
          </a:custGeom>
          <a:blipFill>
            <a:blip r:embed="rId5"/>
            <a:stretch>
              <a:fillRect/>
            </a:stretch>
          </a:blipFill>
        </p:spPr>
      </p:sp>
      <p:sp>
        <p:nvSpPr>
          <p:cNvPr id="11" name="Freeform 11"/>
          <p:cNvSpPr/>
          <p:nvPr/>
        </p:nvSpPr>
        <p:spPr>
          <a:xfrm>
            <a:off x="250078" y="1784570"/>
            <a:ext cx="2059084" cy="2063383"/>
          </a:xfrm>
          <a:custGeom>
            <a:avLst/>
            <a:gdLst/>
            <a:ahLst/>
            <a:cxnLst/>
            <a:rect l="l" t="t" r="r" b="b"/>
            <a:pathLst>
              <a:path w="2059084" h="2063383">
                <a:moveTo>
                  <a:pt x="0" y="0"/>
                </a:moveTo>
                <a:lnTo>
                  <a:pt x="2059084" y="0"/>
                </a:lnTo>
                <a:lnTo>
                  <a:pt x="2059084" y="2063383"/>
                </a:lnTo>
                <a:lnTo>
                  <a:pt x="0" y="2063383"/>
                </a:lnTo>
                <a:lnTo>
                  <a:pt x="0" y="0"/>
                </a:lnTo>
                <a:close/>
              </a:path>
            </a:pathLst>
          </a:custGeom>
          <a:blipFill>
            <a:blip r:embed="rId6"/>
            <a:stretch>
              <a:fillRect/>
            </a:stretch>
          </a:blipFill>
        </p:spPr>
      </p:sp>
      <p:grpSp>
        <p:nvGrpSpPr>
          <p:cNvPr id="12" name="Group 12"/>
          <p:cNvGrpSpPr/>
          <p:nvPr/>
        </p:nvGrpSpPr>
        <p:grpSpPr>
          <a:xfrm>
            <a:off x="1676852" y="2957803"/>
            <a:ext cx="14934297" cy="5468437"/>
            <a:chOff x="0" y="0"/>
            <a:chExt cx="6359360" cy="2328583"/>
          </a:xfrm>
        </p:grpSpPr>
        <p:sp>
          <p:nvSpPr>
            <p:cNvPr id="13" name="Freeform 13"/>
            <p:cNvSpPr/>
            <p:nvPr/>
          </p:nvSpPr>
          <p:spPr>
            <a:xfrm>
              <a:off x="0" y="0"/>
              <a:ext cx="6359360" cy="2328583"/>
            </a:xfrm>
            <a:custGeom>
              <a:avLst/>
              <a:gdLst/>
              <a:ahLst/>
              <a:cxnLst/>
              <a:rect l="l" t="t" r="r" b="b"/>
              <a:pathLst>
                <a:path w="6359360" h="2328583">
                  <a:moveTo>
                    <a:pt x="51840" y="0"/>
                  </a:moveTo>
                  <a:lnTo>
                    <a:pt x="6307520" y="0"/>
                  </a:lnTo>
                  <a:cubicBezTo>
                    <a:pt x="6336150" y="0"/>
                    <a:pt x="6359360" y="23210"/>
                    <a:pt x="6359360" y="51840"/>
                  </a:cubicBezTo>
                  <a:lnTo>
                    <a:pt x="6359360" y="2276744"/>
                  </a:lnTo>
                  <a:cubicBezTo>
                    <a:pt x="6359360" y="2305374"/>
                    <a:pt x="6336150" y="2328583"/>
                    <a:pt x="6307520" y="2328583"/>
                  </a:cubicBezTo>
                  <a:lnTo>
                    <a:pt x="51840" y="2328583"/>
                  </a:lnTo>
                  <a:cubicBezTo>
                    <a:pt x="23210" y="2328583"/>
                    <a:pt x="0" y="2305374"/>
                    <a:pt x="0" y="2276744"/>
                  </a:cubicBezTo>
                  <a:lnTo>
                    <a:pt x="0" y="51840"/>
                  </a:lnTo>
                  <a:cubicBezTo>
                    <a:pt x="0" y="23210"/>
                    <a:pt x="23210" y="0"/>
                    <a:pt x="51840"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57150" cap="rnd">
              <a:solidFill>
                <a:srgbClr val="FFFFFF"/>
              </a:solidFill>
              <a:prstDash val="solid"/>
              <a:round/>
            </a:ln>
          </p:spPr>
        </p:sp>
        <p:sp>
          <p:nvSpPr>
            <p:cNvPr id="14" name="TextBox 14"/>
            <p:cNvSpPr txBox="1"/>
            <p:nvPr/>
          </p:nvSpPr>
          <p:spPr>
            <a:xfrm>
              <a:off x="0" y="-95250"/>
              <a:ext cx="6359360" cy="2423833"/>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15" name="TextBox 15"/>
          <p:cNvSpPr txBox="1"/>
          <p:nvPr/>
        </p:nvSpPr>
        <p:spPr>
          <a:xfrm>
            <a:off x="2896395" y="3665974"/>
            <a:ext cx="12495209" cy="3923389"/>
          </a:xfrm>
          <a:prstGeom prst="rect">
            <a:avLst/>
          </a:prstGeom>
        </p:spPr>
        <p:txBody>
          <a:bodyPr lIns="0" tIns="0" rIns="0" bIns="0" rtlCol="0" anchor="t">
            <a:spAutoFit/>
          </a:bodyPr>
          <a:lstStyle/>
          <a:p>
            <a:pPr marL="0" lvl="1" indent="0">
              <a:lnSpc>
                <a:spcPts val="3521"/>
              </a:lnSpc>
              <a:spcBef>
                <a:spcPct val="0"/>
              </a:spcBef>
            </a:pPr>
            <a:r>
              <a:rPr lang="en-US" sz="2428">
                <a:solidFill>
                  <a:srgbClr val="FFFFFF"/>
                </a:solidFill>
                <a:latin typeface="Montserrat"/>
              </a:rPr>
              <a:t>This project underscores the suitability of Generative Adversarial Networks (GANs) for cryptocurrency price prediction tasks as well as the advantages of feature augmentation using VAE. By leveraging GANs, we have successfully generated synthetic data samples that closely resemble real cryptocurrency price data. The models demonstrate competitive performance, with the RMSE metric indicating that it outperforms many existing models in the financial prediction domain. This highlights the efficacy of GANs in capturing the complex patterns inherent in cryptocurrency price movements and their potential to enhance predictive accuracy in this domain.</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grpSp>
        <p:nvGrpSpPr>
          <p:cNvPr id="3" name="Group 3"/>
          <p:cNvGrpSpPr/>
          <p:nvPr/>
        </p:nvGrpSpPr>
        <p:grpSpPr>
          <a:xfrm>
            <a:off x="1500633" y="3194186"/>
            <a:ext cx="9978254" cy="3543340"/>
            <a:chOff x="0" y="0"/>
            <a:chExt cx="2951125" cy="1047963"/>
          </a:xfrm>
        </p:grpSpPr>
        <p:sp>
          <p:nvSpPr>
            <p:cNvPr id="4" name="Freeform 4"/>
            <p:cNvSpPr/>
            <p:nvPr/>
          </p:nvSpPr>
          <p:spPr>
            <a:xfrm>
              <a:off x="0" y="0"/>
              <a:ext cx="2951125" cy="1047963"/>
            </a:xfrm>
            <a:custGeom>
              <a:avLst/>
              <a:gdLst/>
              <a:ahLst/>
              <a:cxnLst/>
              <a:rect l="l" t="t" r="r" b="b"/>
              <a:pathLst>
                <a:path w="2951125" h="1047963">
                  <a:moveTo>
                    <a:pt x="45777" y="0"/>
                  </a:moveTo>
                  <a:lnTo>
                    <a:pt x="2905348" y="0"/>
                  </a:lnTo>
                  <a:cubicBezTo>
                    <a:pt x="2917489" y="0"/>
                    <a:pt x="2929133" y="4823"/>
                    <a:pt x="2937718" y="13408"/>
                  </a:cubicBezTo>
                  <a:cubicBezTo>
                    <a:pt x="2946302" y="21993"/>
                    <a:pt x="2951125" y="33636"/>
                    <a:pt x="2951125" y="45777"/>
                  </a:cubicBezTo>
                  <a:lnTo>
                    <a:pt x="2951125" y="1002186"/>
                  </a:lnTo>
                  <a:cubicBezTo>
                    <a:pt x="2951125" y="1014327"/>
                    <a:pt x="2946302" y="1025971"/>
                    <a:pt x="2937718" y="1034555"/>
                  </a:cubicBezTo>
                  <a:cubicBezTo>
                    <a:pt x="2929133" y="1043140"/>
                    <a:pt x="2917489" y="1047963"/>
                    <a:pt x="2905348" y="1047963"/>
                  </a:cubicBezTo>
                  <a:lnTo>
                    <a:pt x="45777" y="1047963"/>
                  </a:lnTo>
                  <a:cubicBezTo>
                    <a:pt x="33636" y="1047963"/>
                    <a:pt x="21993" y="1043140"/>
                    <a:pt x="13408" y="1034555"/>
                  </a:cubicBezTo>
                  <a:cubicBezTo>
                    <a:pt x="4823" y="1025971"/>
                    <a:pt x="0" y="1014327"/>
                    <a:pt x="0" y="1002186"/>
                  </a:cubicBezTo>
                  <a:lnTo>
                    <a:pt x="0" y="45777"/>
                  </a:lnTo>
                  <a:cubicBezTo>
                    <a:pt x="0" y="33636"/>
                    <a:pt x="4823" y="21993"/>
                    <a:pt x="13408" y="13408"/>
                  </a:cubicBezTo>
                  <a:cubicBezTo>
                    <a:pt x="21993" y="4823"/>
                    <a:pt x="33636" y="0"/>
                    <a:pt x="45777"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57150" cap="rnd">
              <a:solidFill>
                <a:srgbClr val="FFFFFF"/>
              </a:solidFill>
              <a:prstDash val="solid"/>
              <a:round/>
            </a:ln>
          </p:spPr>
        </p:sp>
        <p:sp>
          <p:nvSpPr>
            <p:cNvPr id="5" name="TextBox 5"/>
            <p:cNvSpPr txBox="1"/>
            <p:nvPr/>
          </p:nvSpPr>
          <p:spPr>
            <a:xfrm>
              <a:off x="0" y="-95250"/>
              <a:ext cx="2951125" cy="1143213"/>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6" name="AutoShape 6"/>
          <p:cNvSpPr/>
          <p:nvPr/>
        </p:nvSpPr>
        <p:spPr>
          <a:xfrm>
            <a:off x="1930690" y="5902466"/>
            <a:ext cx="9118141" cy="0"/>
          </a:xfrm>
          <a:prstGeom prst="line">
            <a:avLst/>
          </a:prstGeom>
          <a:ln w="66675" cap="flat">
            <a:solidFill>
              <a:srgbClr val="FFFFFF"/>
            </a:solidFill>
            <a:prstDash val="solid"/>
            <a:headEnd type="oval" w="lg" len="lg"/>
            <a:tailEnd type="oval" w="lg" len="lg"/>
          </a:ln>
        </p:spPr>
      </p:sp>
      <p:sp>
        <p:nvSpPr>
          <p:cNvPr id="7" name="Freeform 7"/>
          <p:cNvSpPr/>
          <p:nvPr/>
        </p:nvSpPr>
        <p:spPr>
          <a:xfrm>
            <a:off x="10536717" y="1470421"/>
            <a:ext cx="7345093" cy="10027430"/>
          </a:xfrm>
          <a:custGeom>
            <a:avLst/>
            <a:gdLst/>
            <a:ahLst/>
            <a:cxnLst/>
            <a:rect l="l" t="t" r="r" b="b"/>
            <a:pathLst>
              <a:path w="7345093" h="10027430">
                <a:moveTo>
                  <a:pt x="0" y="0"/>
                </a:moveTo>
                <a:lnTo>
                  <a:pt x="7345093" y="0"/>
                </a:lnTo>
                <a:lnTo>
                  <a:pt x="7345093" y="10027430"/>
                </a:lnTo>
                <a:lnTo>
                  <a:pt x="0" y="10027430"/>
                </a:lnTo>
                <a:lnTo>
                  <a:pt x="0" y="0"/>
                </a:lnTo>
                <a:close/>
              </a:path>
            </a:pathLst>
          </a:custGeom>
          <a:blipFill>
            <a:blip r:embed="rId3"/>
            <a:stretch>
              <a:fillRect/>
            </a:stretch>
          </a:blipFill>
        </p:spPr>
      </p:sp>
      <p:sp>
        <p:nvSpPr>
          <p:cNvPr id="8" name="Freeform 8"/>
          <p:cNvSpPr/>
          <p:nvPr/>
        </p:nvSpPr>
        <p:spPr>
          <a:xfrm>
            <a:off x="645336" y="1524644"/>
            <a:ext cx="3334910" cy="3339083"/>
          </a:xfrm>
          <a:custGeom>
            <a:avLst/>
            <a:gdLst/>
            <a:ahLst/>
            <a:cxnLst/>
            <a:rect l="l" t="t" r="r" b="b"/>
            <a:pathLst>
              <a:path w="3334910" h="3339083">
                <a:moveTo>
                  <a:pt x="0" y="0"/>
                </a:moveTo>
                <a:lnTo>
                  <a:pt x="3334909" y="0"/>
                </a:lnTo>
                <a:lnTo>
                  <a:pt x="3334909" y="3339084"/>
                </a:lnTo>
                <a:lnTo>
                  <a:pt x="0" y="3339084"/>
                </a:lnTo>
                <a:lnTo>
                  <a:pt x="0" y="0"/>
                </a:lnTo>
                <a:close/>
              </a:path>
            </a:pathLst>
          </a:custGeom>
          <a:blipFill>
            <a:blip r:embed="rId4"/>
            <a:stretch>
              <a:fillRect/>
            </a:stretch>
          </a:blipFill>
        </p:spPr>
      </p:sp>
      <p:sp>
        <p:nvSpPr>
          <p:cNvPr id="9" name="Freeform 9"/>
          <p:cNvSpPr/>
          <p:nvPr/>
        </p:nvSpPr>
        <p:spPr>
          <a:xfrm rot="-5400000">
            <a:off x="7610259" y="7659774"/>
            <a:ext cx="832240" cy="4430924"/>
          </a:xfrm>
          <a:custGeom>
            <a:avLst/>
            <a:gdLst/>
            <a:ahLst/>
            <a:cxnLst/>
            <a:rect l="l" t="t" r="r" b="b"/>
            <a:pathLst>
              <a:path w="832240" h="4430924">
                <a:moveTo>
                  <a:pt x="0" y="0"/>
                </a:moveTo>
                <a:lnTo>
                  <a:pt x="832240" y="0"/>
                </a:lnTo>
                <a:lnTo>
                  <a:pt x="832240" y="4430924"/>
                </a:lnTo>
                <a:lnTo>
                  <a:pt x="0" y="4430924"/>
                </a:lnTo>
                <a:lnTo>
                  <a:pt x="0" y="0"/>
                </a:lnTo>
                <a:close/>
              </a:path>
            </a:pathLst>
          </a:custGeom>
          <a:blipFill>
            <a:blip r:embed="rId5"/>
            <a:stretch>
              <a:fillRect l="-557972"/>
            </a:stretch>
          </a:blipFill>
        </p:spPr>
      </p:sp>
      <p:sp>
        <p:nvSpPr>
          <p:cNvPr id="10" name="TextBox 10"/>
          <p:cNvSpPr txBox="1"/>
          <p:nvPr/>
        </p:nvSpPr>
        <p:spPr>
          <a:xfrm>
            <a:off x="2150151" y="3936453"/>
            <a:ext cx="8679219" cy="1637400"/>
          </a:xfrm>
          <a:prstGeom prst="rect">
            <a:avLst/>
          </a:prstGeom>
        </p:spPr>
        <p:txBody>
          <a:bodyPr lIns="0" tIns="0" rIns="0" bIns="0" rtlCol="0" anchor="t">
            <a:spAutoFit/>
          </a:bodyPr>
          <a:lstStyle/>
          <a:p>
            <a:pPr marL="0" lvl="0" indent="0" algn="ctr">
              <a:lnSpc>
                <a:spcPts val="13321"/>
              </a:lnSpc>
              <a:spcBef>
                <a:spcPct val="0"/>
              </a:spcBef>
            </a:pPr>
            <a:r>
              <a:rPr lang="en-US" sz="9515">
                <a:solidFill>
                  <a:srgbClr val="FFFFFF"/>
                </a:solidFill>
                <a:latin typeface="Montserrat Classic Bold"/>
              </a:rPr>
              <a:t>T</a:t>
            </a:r>
            <a:r>
              <a:rPr lang="en-US" sz="9515" u="none" strike="noStrike">
                <a:solidFill>
                  <a:srgbClr val="FFFFFF"/>
                </a:solidFill>
                <a:latin typeface="Montserrat Classic Bold"/>
              </a:rPr>
              <a:t>hank You!</a:t>
            </a:r>
          </a:p>
        </p:txBody>
      </p:sp>
      <p:sp>
        <p:nvSpPr>
          <p:cNvPr id="11" name="Freeform 11"/>
          <p:cNvSpPr/>
          <p:nvPr/>
        </p:nvSpPr>
        <p:spPr>
          <a:xfrm rot="5400000">
            <a:off x="10413250" y="-1799342"/>
            <a:ext cx="832240" cy="4430924"/>
          </a:xfrm>
          <a:custGeom>
            <a:avLst/>
            <a:gdLst/>
            <a:ahLst/>
            <a:cxnLst/>
            <a:rect l="l" t="t" r="r" b="b"/>
            <a:pathLst>
              <a:path w="832240" h="4430924">
                <a:moveTo>
                  <a:pt x="0" y="0"/>
                </a:moveTo>
                <a:lnTo>
                  <a:pt x="832240" y="0"/>
                </a:lnTo>
                <a:lnTo>
                  <a:pt x="832240" y="4430924"/>
                </a:lnTo>
                <a:lnTo>
                  <a:pt x="0" y="4430924"/>
                </a:lnTo>
                <a:lnTo>
                  <a:pt x="0" y="0"/>
                </a:lnTo>
                <a:close/>
              </a:path>
            </a:pathLst>
          </a:custGeom>
          <a:blipFill>
            <a:blip r:embed="rId5"/>
            <a:stretch>
              <a:fillRect l="-557972"/>
            </a:stretch>
          </a:blipFill>
        </p:spPr>
      </p:sp>
      <p:sp>
        <p:nvSpPr>
          <p:cNvPr id="12" name="TextBox 12"/>
          <p:cNvSpPr txBox="1"/>
          <p:nvPr/>
        </p:nvSpPr>
        <p:spPr>
          <a:xfrm>
            <a:off x="1695872" y="7178196"/>
            <a:ext cx="5791608" cy="2471420"/>
          </a:xfrm>
          <a:prstGeom prst="rect">
            <a:avLst/>
          </a:prstGeom>
        </p:spPr>
        <p:txBody>
          <a:bodyPr lIns="0" tIns="0" rIns="0" bIns="0" rtlCol="0" anchor="t">
            <a:spAutoFit/>
          </a:bodyPr>
          <a:lstStyle/>
          <a:p>
            <a:pPr algn="just">
              <a:lnSpc>
                <a:spcPts val="4480"/>
              </a:lnSpc>
            </a:pPr>
            <a:r>
              <a:rPr lang="en-US" sz="3200">
                <a:solidFill>
                  <a:srgbClr val="FFFFFF"/>
                </a:solidFill>
                <a:latin typeface="Codec Pro"/>
              </a:rPr>
              <a:t>Liam Bopanna M M</a:t>
            </a:r>
          </a:p>
          <a:p>
            <a:pPr algn="just">
              <a:lnSpc>
                <a:spcPts val="4480"/>
              </a:lnSpc>
            </a:pPr>
            <a:r>
              <a:rPr lang="en-US" sz="3200">
                <a:solidFill>
                  <a:srgbClr val="FFFFFF"/>
                </a:solidFill>
                <a:latin typeface="Codec Pro"/>
              </a:rPr>
              <a:t>Reg no : 210962178</a:t>
            </a:r>
          </a:p>
          <a:p>
            <a:pPr algn="just">
              <a:lnSpc>
                <a:spcPts val="1540"/>
              </a:lnSpc>
            </a:pPr>
            <a:endParaRPr lang="en-US" sz="3200">
              <a:solidFill>
                <a:srgbClr val="FFFFFF"/>
              </a:solidFill>
              <a:latin typeface="Codec Pro"/>
            </a:endParaRPr>
          </a:p>
          <a:p>
            <a:pPr algn="just">
              <a:lnSpc>
                <a:spcPts val="4480"/>
              </a:lnSpc>
            </a:pPr>
            <a:r>
              <a:rPr lang="en-US" sz="3200">
                <a:solidFill>
                  <a:srgbClr val="FFFFFF"/>
                </a:solidFill>
                <a:latin typeface="Codec Pro"/>
              </a:rPr>
              <a:t>Pranay Jaju</a:t>
            </a:r>
          </a:p>
          <a:p>
            <a:pPr algn="just">
              <a:lnSpc>
                <a:spcPts val="4480"/>
              </a:lnSpc>
            </a:pPr>
            <a:r>
              <a:rPr lang="en-US" sz="3200">
                <a:solidFill>
                  <a:srgbClr val="FFFFFF"/>
                </a:solidFill>
                <a:latin typeface="Codec Pro"/>
              </a:rPr>
              <a:t>Reg no : 210962146</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grpSp>
        <p:nvGrpSpPr>
          <p:cNvPr id="3" name="Group 3"/>
          <p:cNvGrpSpPr/>
          <p:nvPr/>
        </p:nvGrpSpPr>
        <p:grpSpPr>
          <a:xfrm>
            <a:off x="1028700" y="1028700"/>
            <a:ext cx="13851112" cy="8229600"/>
            <a:chOff x="0" y="0"/>
            <a:chExt cx="3648030" cy="2167467"/>
          </a:xfrm>
        </p:grpSpPr>
        <p:sp>
          <p:nvSpPr>
            <p:cNvPr id="4" name="Freeform 4"/>
            <p:cNvSpPr/>
            <p:nvPr/>
          </p:nvSpPr>
          <p:spPr>
            <a:xfrm>
              <a:off x="0" y="0"/>
              <a:ext cx="3648030" cy="2167467"/>
            </a:xfrm>
            <a:custGeom>
              <a:avLst/>
              <a:gdLst/>
              <a:ahLst/>
              <a:cxnLst/>
              <a:rect l="l" t="t" r="r" b="b"/>
              <a:pathLst>
                <a:path w="3648030" h="2167467">
                  <a:moveTo>
                    <a:pt x="32977" y="0"/>
                  </a:moveTo>
                  <a:lnTo>
                    <a:pt x="3615052" y="0"/>
                  </a:lnTo>
                  <a:cubicBezTo>
                    <a:pt x="3633265" y="0"/>
                    <a:pt x="3648030" y="14764"/>
                    <a:pt x="3648030" y="32977"/>
                  </a:cubicBezTo>
                  <a:lnTo>
                    <a:pt x="3648030" y="2134489"/>
                  </a:lnTo>
                  <a:cubicBezTo>
                    <a:pt x="3648030" y="2143235"/>
                    <a:pt x="3644555" y="2151624"/>
                    <a:pt x="3638371" y="2157808"/>
                  </a:cubicBezTo>
                  <a:cubicBezTo>
                    <a:pt x="3632186" y="2163992"/>
                    <a:pt x="3623799" y="2167467"/>
                    <a:pt x="3615052" y="2167467"/>
                  </a:cubicBezTo>
                  <a:lnTo>
                    <a:pt x="32977" y="2167467"/>
                  </a:lnTo>
                  <a:cubicBezTo>
                    <a:pt x="24231" y="2167467"/>
                    <a:pt x="15843" y="2163992"/>
                    <a:pt x="9659" y="2157808"/>
                  </a:cubicBezTo>
                  <a:cubicBezTo>
                    <a:pt x="3474" y="2151624"/>
                    <a:pt x="0" y="2143235"/>
                    <a:pt x="0" y="2134489"/>
                  </a:cubicBezTo>
                  <a:lnTo>
                    <a:pt x="0" y="32977"/>
                  </a:lnTo>
                  <a:cubicBezTo>
                    <a:pt x="0" y="24231"/>
                    <a:pt x="3474" y="15843"/>
                    <a:pt x="9659" y="9659"/>
                  </a:cubicBezTo>
                  <a:cubicBezTo>
                    <a:pt x="15843" y="3474"/>
                    <a:pt x="24231" y="0"/>
                    <a:pt x="32977" y="0"/>
                  </a:cubicBezTo>
                  <a:close/>
                </a:path>
              </a:pathLst>
            </a:custGeom>
            <a:gradFill rotWithShape="1">
              <a:gsLst>
                <a:gs pos="0">
                  <a:srgbClr val="2B69B4">
                    <a:alpha val="100000"/>
                  </a:srgbClr>
                </a:gs>
                <a:gs pos="50000">
                  <a:srgbClr val="4FB6E8">
                    <a:alpha val="100000"/>
                  </a:srgbClr>
                </a:gs>
                <a:gs pos="100000">
                  <a:srgbClr val="1C5396">
                    <a:alpha val="100000"/>
                  </a:srgbClr>
                </a:gs>
              </a:gsLst>
              <a:path path="circle">
                <a:fillToRect r="100000" b="100000"/>
              </a:path>
              <a:tileRect l="-100000" t="-100000"/>
            </a:gradFill>
            <a:ln w="85725" cap="rnd">
              <a:solidFill>
                <a:srgbClr val="FFFFFF"/>
              </a:solidFill>
              <a:prstDash val="solid"/>
              <a:round/>
            </a:ln>
          </p:spPr>
        </p:sp>
        <p:sp>
          <p:nvSpPr>
            <p:cNvPr id="5" name="TextBox 5"/>
            <p:cNvSpPr txBox="1"/>
            <p:nvPr/>
          </p:nvSpPr>
          <p:spPr>
            <a:xfrm>
              <a:off x="0" y="-95250"/>
              <a:ext cx="3648030" cy="2262717"/>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6" name="Freeform 6"/>
          <p:cNvSpPr/>
          <p:nvPr/>
        </p:nvSpPr>
        <p:spPr>
          <a:xfrm>
            <a:off x="430522" y="7789627"/>
            <a:ext cx="1652773" cy="2028980"/>
          </a:xfrm>
          <a:custGeom>
            <a:avLst/>
            <a:gdLst/>
            <a:ahLst/>
            <a:cxnLst/>
            <a:rect l="l" t="t" r="r" b="b"/>
            <a:pathLst>
              <a:path w="1652773" h="2028980">
                <a:moveTo>
                  <a:pt x="0" y="0"/>
                </a:moveTo>
                <a:lnTo>
                  <a:pt x="1652773" y="0"/>
                </a:lnTo>
                <a:lnTo>
                  <a:pt x="1652773" y="2028980"/>
                </a:lnTo>
                <a:lnTo>
                  <a:pt x="0" y="2028980"/>
                </a:lnTo>
                <a:lnTo>
                  <a:pt x="0" y="0"/>
                </a:lnTo>
                <a:close/>
              </a:path>
            </a:pathLst>
          </a:custGeom>
          <a:blipFill>
            <a:blip r:embed="rId3"/>
            <a:stretch>
              <a:fillRect/>
            </a:stretch>
          </a:blipFill>
        </p:spPr>
      </p:sp>
      <p:sp>
        <p:nvSpPr>
          <p:cNvPr id="7" name="Freeform 7"/>
          <p:cNvSpPr/>
          <p:nvPr/>
        </p:nvSpPr>
        <p:spPr>
          <a:xfrm>
            <a:off x="240301" y="432283"/>
            <a:ext cx="1576799" cy="1661975"/>
          </a:xfrm>
          <a:custGeom>
            <a:avLst/>
            <a:gdLst/>
            <a:ahLst/>
            <a:cxnLst/>
            <a:rect l="l" t="t" r="r" b="b"/>
            <a:pathLst>
              <a:path w="1576799" h="1661975">
                <a:moveTo>
                  <a:pt x="0" y="0"/>
                </a:moveTo>
                <a:lnTo>
                  <a:pt x="1576798" y="0"/>
                </a:lnTo>
                <a:lnTo>
                  <a:pt x="1576798" y="1661975"/>
                </a:lnTo>
                <a:lnTo>
                  <a:pt x="0" y="1661975"/>
                </a:lnTo>
                <a:lnTo>
                  <a:pt x="0" y="0"/>
                </a:lnTo>
                <a:close/>
              </a:path>
            </a:pathLst>
          </a:custGeom>
          <a:blipFill>
            <a:blip r:embed="rId4"/>
            <a:stretch>
              <a:fillRect/>
            </a:stretch>
          </a:blipFill>
        </p:spPr>
      </p:sp>
      <p:sp>
        <p:nvSpPr>
          <p:cNvPr id="8" name="Freeform 8"/>
          <p:cNvSpPr/>
          <p:nvPr/>
        </p:nvSpPr>
        <p:spPr>
          <a:xfrm>
            <a:off x="11640387" y="2526541"/>
            <a:ext cx="6120980" cy="5577743"/>
          </a:xfrm>
          <a:custGeom>
            <a:avLst/>
            <a:gdLst/>
            <a:ahLst/>
            <a:cxnLst/>
            <a:rect l="l" t="t" r="r" b="b"/>
            <a:pathLst>
              <a:path w="6120980" h="5577743">
                <a:moveTo>
                  <a:pt x="0" y="0"/>
                </a:moveTo>
                <a:lnTo>
                  <a:pt x="6120980" y="0"/>
                </a:lnTo>
                <a:lnTo>
                  <a:pt x="6120980" y="5577743"/>
                </a:lnTo>
                <a:lnTo>
                  <a:pt x="0" y="5577743"/>
                </a:lnTo>
                <a:lnTo>
                  <a:pt x="0" y="0"/>
                </a:lnTo>
                <a:close/>
              </a:path>
            </a:pathLst>
          </a:custGeom>
          <a:blipFill>
            <a:blip r:embed="rId5"/>
            <a:stretch>
              <a:fillRect/>
            </a:stretch>
          </a:blipFill>
        </p:spPr>
      </p:sp>
      <p:sp>
        <p:nvSpPr>
          <p:cNvPr id="9" name="TextBox 9"/>
          <p:cNvSpPr txBox="1"/>
          <p:nvPr/>
        </p:nvSpPr>
        <p:spPr>
          <a:xfrm>
            <a:off x="2213358" y="1557200"/>
            <a:ext cx="9788421" cy="969341"/>
          </a:xfrm>
          <a:prstGeom prst="rect">
            <a:avLst/>
          </a:prstGeom>
        </p:spPr>
        <p:txBody>
          <a:bodyPr lIns="0" tIns="0" rIns="0" bIns="0" rtlCol="0" anchor="t">
            <a:spAutoFit/>
          </a:bodyPr>
          <a:lstStyle/>
          <a:p>
            <a:pPr marL="0" lvl="0" indent="0" algn="l">
              <a:lnSpc>
                <a:spcPts val="7996"/>
              </a:lnSpc>
              <a:spcBef>
                <a:spcPct val="0"/>
              </a:spcBef>
            </a:pPr>
            <a:r>
              <a:rPr lang="en-US" sz="5711">
                <a:solidFill>
                  <a:srgbClr val="FFFFFF"/>
                </a:solidFill>
                <a:latin typeface="Montserrat Classic Bold"/>
              </a:rPr>
              <a:t>Introduction</a:t>
            </a:r>
          </a:p>
        </p:txBody>
      </p:sp>
      <p:sp>
        <p:nvSpPr>
          <p:cNvPr id="10" name="TextBox 10"/>
          <p:cNvSpPr txBox="1"/>
          <p:nvPr/>
        </p:nvSpPr>
        <p:spPr>
          <a:xfrm>
            <a:off x="2213358" y="2881879"/>
            <a:ext cx="9090447" cy="6247365"/>
          </a:xfrm>
          <a:prstGeom prst="rect">
            <a:avLst/>
          </a:prstGeom>
        </p:spPr>
        <p:txBody>
          <a:bodyPr lIns="0" tIns="0" rIns="0" bIns="0" rtlCol="0" anchor="t">
            <a:spAutoFit/>
          </a:bodyPr>
          <a:lstStyle/>
          <a:p>
            <a:pPr>
              <a:lnSpc>
                <a:spcPts val="3527"/>
              </a:lnSpc>
            </a:pPr>
            <a:r>
              <a:rPr lang="en-US" sz="2432">
                <a:solidFill>
                  <a:srgbClr val="FFFFFF"/>
                </a:solidFill>
                <a:latin typeface="Montserrat"/>
              </a:rPr>
              <a:t>Cryptocurrencies have emerged as a significant and dynamic asset class, attracting attention from investors, traders, and researchers alike. Among the myriad of cryptocurrencies, Ethereum (ETH) and Binance Coin (BNB) have emerged as prominent players in the digital asset ecosystem. Ethereum, known for its smart contract functionality and decentralized applications, has established itself as a foundational platform for blockchain innovation. On the other hand, Binance Coin, the native cryptocurrency of the Binance exchange, has seen remarkable growth due to its utility within the Binance ecosystem and innovative features such as token burns and staking.</a:t>
            </a:r>
          </a:p>
          <a:p>
            <a:pPr marL="525200" lvl="1" indent="-262600">
              <a:lnSpc>
                <a:spcPts val="3527"/>
              </a:lnSpc>
              <a:buFont typeface="Arial"/>
              <a:buChar char="•"/>
            </a:pPr>
            <a:endParaRPr lang="en-US" sz="2432">
              <a:solidFill>
                <a:srgbClr val="FFFFFF"/>
              </a:solidFill>
              <a:latin typeface="Montserrat"/>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grpSp>
        <p:nvGrpSpPr>
          <p:cNvPr id="3" name="Group 3"/>
          <p:cNvGrpSpPr/>
          <p:nvPr/>
        </p:nvGrpSpPr>
        <p:grpSpPr>
          <a:xfrm>
            <a:off x="919346" y="721650"/>
            <a:ext cx="12723704" cy="8843700"/>
            <a:chOff x="0" y="0"/>
            <a:chExt cx="3351099" cy="2329205"/>
          </a:xfrm>
        </p:grpSpPr>
        <p:sp>
          <p:nvSpPr>
            <p:cNvPr id="4" name="Freeform 4"/>
            <p:cNvSpPr/>
            <p:nvPr/>
          </p:nvSpPr>
          <p:spPr>
            <a:xfrm>
              <a:off x="0" y="0"/>
              <a:ext cx="3351099" cy="2329205"/>
            </a:xfrm>
            <a:custGeom>
              <a:avLst/>
              <a:gdLst/>
              <a:ahLst/>
              <a:cxnLst/>
              <a:rect l="l" t="t" r="r" b="b"/>
              <a:pathLst>
                <a:path w="3351099" h="2329205">
                  <a:moveTo>
                    <a:pt x="35899" y="0"/>
                  </a:moveTo>
                  <a:lnTo>
                    <a:pt x="3315200" y="0"/>
                  </a:lnTo>
                  <a:cubicBezTo>
                    <a:pt x="3335026" y="0"/>
                    <a:pt x="3351099" y="16073"/>
                    <a:pt x="3351099" y="35899"/>
                  </a:cubicBezTo>
                  <a:lnTo>
                    <a:pt x="3351099" y="2293306"/>
                  </a:lnTo>
                  <a:cubicBezTo>
                    <a:pt x="3351099" y="2313132"/>
                    <a:pt x="3335026" y="2329205"/>
                    <a:pt x="3315200" y="2329205"/>
                  </a:cubicBezTo>
                  <a:lnTo>
                    <a:pt x="35899" y="2329205"/>
                  </a:lnTo>
                  <a:cubicBezTo>
                    <a:pt x="16073" y="2329205"/>
                    <a:pt x="0" y="2313132"/>
                    <a:pt x="0" y="2293306"/>
                  </a:cubicBezTo>
                  <a:lnTo>
                    <a:pt x="0" y="35899"/>
                  </a:lnTo>
                  <a:cubicBezTo>
                    <a:pt x="0" y="16073"/>
                    <a:pt x="16073" y="0"/>
                    <a:pt x="35899"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5" name="TextBox 5"/>
            <p:cNvSpPr txBox="1"/>
            <p:nvPr/>
          </p:nvSpPr>
          <p:spPr>
            <a:xfrm>
              <a:off x="0" y="-95250"/>
              <a:ext cx="3351099" cy="2424455"/>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6" name="Group 6"/>
          <p:cNvGrpSpPr/>
          <p:nvPr/>
        </p:nvGrpSpPr>
        <p:grpSpPr>
          <a:xfrm>
            <a:off x="128887" y="2345391"/>
            <a:ext cx="3980956" cy="990106"/>
            <a:chOff x="0" y="0"/>
            <a:chExt cx="1048482" cy="260769"/>
          </a:xfrm>
        </p:grpSpPr>
        <p:sp>
          <p:nvSpPr>
            <p:cNvPr id="7" name="Freeform 7"/>
            <p:cNvSpPr/>
            <p:nvPr/>
          </p:nvSpPr>
          <p:spPr>
            <a:xfrm>
              <a:off x="0" y="0"/>
              <a:ext cx="1048482" cy="260769"/>
            </a:xfrm>
            <a:custGeom>
              <a:avLst/>
              <a:gdLst/>
              <a:ahLst/>
              <a:cxnLst/>
              <a:rect l="l" t="t" r="r" b="b"/>
              <a:pathLst>
                <a:path w="1048482" h="260769">
                  <a:moveTo>
                    <a:pt x="114740" y="0"/>
                  </a:moveTo>
                  <a:lnTo>
                    <a:pt x="933743" y="0"/>
                  </a:lnTo>
                  <a:cubicBezTo>
                    <a:pt x="997112" y="0"/>
                    <a:pt x="1048482" y="51371"/>
                    <a:pt x="1048482" y="114740"/>
                  </a:cubicBezTo>
                  <a:lnTo>
                    <a:pt x="1048482" y="146029"/>
                  </a:lnTo>
                  <a:cubicBezTo>
                    <a:pt x="1048482" y="176460"/>
                    <a:pt x="1036394" y="205644"/>
                    <a:pt x="1014876" y="227162"/>
                  </a:cubicBezTo>
                  <a:cubicBezTo>
                    <a:pt x="993358" y="248680"/>
                    <a:pt x="964173" y="260769"/>
                    <a:pt x="933743" y="260769"/>
                  </a:cubicBezTo>
                  <a:lnTo>
                    <a:pt x="114740" y="260769"/>
                  </a:lnTo>
                  <a:cubicBezTo>
                    <a:pt x="51371" y="260769"/>
                    <a:pt x="0" y="209398"/>
                    <a:pt x="0" y="146029"/>
                  </a:cubicBezTo>
                  <a:lnTo>
                    <a:pt x="0" y="114740"/>
                  </a:lnTo>
                  <a:cubicBezTo>
                    <a:pt x="0" y="51371"/>
                    <a:pt x="51371" y="0"/>
                    <a:pt x="11474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8" name="TextBox 8"/>
            <p:cNvSpPr txBox="1"/>
            <p:nvPr/>
          </p:nvSpPr>
          <p:spPr>
            <a:xfrm>
              <a:off x="0" y="-104775"/>
              <a:ext cx="1048482" cy="365544"/>
            </a:xfrm>
            <a:prstGeom prst="rect">
              <a:avLst/>
            </a:prstGeom>
          </p:spPr>
          <p:txBody>
            <a:bodyPr lIns="50800" tIns="50800" rIns="50800" bIns="50800" rtlCol="0" anchor="ctr"/>
            <a:lstStyle/>
            <a:p>
              <a:pPr algn="ctr">
                <a:lnSpc>
                  <a:spcPts val="4354"/>
                </a:lnSpc>
              </a:pPr>
              <a:r>
                <a:rPr lang="en-US" sz="2688">
                  <a:solidFill>
                    <a:srgbClr val="FFFFFF"/>
                  </a:solidFill>
                  <a:latin typeface="Montserrat Bold"/>
                </a:rPr>
                <a:t>OUR PROJECT</a:t>
              </a:r>
            </a:p>
          </p:txBody>
        </p:sp>
      </p:grpSp>
      <p:sp>
        <p:nvSpPr>
          <p:cNvPr id="9" name="Freeform 9"/>
          <p:cNvSpPr/>
          <p:nvPr/>
        </p:nvSpPr>
        <p:spPr>
          <a:xfrm flipH="1" flipV="1">
            <a:off x="16402531" y="558068"/>
            <a:ext cx="1885469" cy="2464356"/>
          </a:xfrm>
          <a:custGeom>
            <a:avLst/>
            <a:gdLst/>
            <a:ahLst/>
            <a:cxnLst/>
            <a:rect l="l" t="t" r="r" b="b"/>
            <a:pathLst>
              <a:path w="1885469" h="2464356">
                <a:moveTo>
                  <a:pt x="1885469" y="2464356"/>
                </a:moveTo>
                <a:lnTo>
                  <a:pt x="0" y="2464356"/>
                </a:lnTo>
                <a:lnTo>
                  <a:pt x="0" y="0"/>
                </a:lnTo>
                <a:lnTo>
                  <a:pt x="1885469" y="0"/>
                </a:lnTo>
                <a:lnTo>
                  <a:pt x="1885469" y="2464356"/>
                </a:lnTo>
                <a:close/>
              </a:path>
            </a:pathLst>
          </a:custGeom>
          <a:blipFill>
            <a:blip r:embed="rId3"/>
            <a:stretch>
              <a:fillRect l="-321036" b="-144015"/>
            </a:stretch>
          </a:blipFill>
        </p:spPr>
      </p:sp>
      <p:sp>
        <p:nvSpPr>
          <p:cNvPr id="10" name="TextBox 10"/>
          <p:cNvSpPr txBox="1"/>
          <p:nvPr/>
        </p:nvSpPr>
        <p:spPr>
          <a:xfrm>
            <a:off x="1226554" y="3615186"/>
            <a:ext cx="9690463" cy="5196061"/>
          </a:xfrm>
          <a:prstGeom prst="rect">
            <a:avLst/>
          </a:prstGeom>
        </p:spPr>
        <p:txBody>
          <a:bodyPr lIns="0" tIns="0" rIns="0" bIns="0" rtlCol="0" anchor="t">
            <a:spAutoFit/>
          </a:bodyPr>
          <a:lstStyle/>
          <a:p>
            <a:pPr>
              <a:lnSpc>
                <a:spcPts val="3762"/>
              </a:lnSpc>
            </a:pPr>
            <a:r>
              <a:rPr lang="en-US" sz="2594">
                <a:solidFill>
                  <a:srgbClr val="FFFFFF"/>
                </a:solidFill>
                <a:latin typeface="Montserrat"/>
              </a:rPr>
              <a:t>Leveraging advanced deep learning techniques, this project focuses on the implementation of </a:t>
            </a:r>
            <a:r>
              <a:rPr lang="en-US" sz="2594">
                <a:solidFill>
                  <a:srgbClr val="FFFFFF"/>
                </a:solidFill>
                <a:latin typeface="Montserrat Bold"/>
              </a:rPr>
              <a:t>Wasserstein Generative Adversarial Networks (WGAN)</a:t>
            </a:r>
            <a:r>
              <a:rPr lang="en-US" sz="2594">
                <a:solidFill>
                  <a:srgbClr val="FFFFFF"/>
                </a:solidFill>
                <a:latin typeface="Montserrat"/>
              </a:rPr>
              <a:t> to forecast the prices of </a:t>
            </a:r>
            <a:r>
              <a:rPr lang="en-US" sz="2594">
                <a:solidFill>
                  <a:srgbClr val="FFFFFF"/>
                </a:solidFill>
                <a:latin typeface="Montserrat Bold"/>
              </a:rPr>
              <a:t>Ethereum</a:t>
            </a:r>
            <a:r>
              <a:rPr lang="en-US" sz="2594">
                <a:solidFill>
                  <a:srgbClr val="FFFFFF"/>
                </a:solidFill>
                <a:latin typeface="Montserrat"/>
              </a:rPr>
              <a:t> and </a:t>
            </a:r>
            <a:r>
              <a:rPr lang="en-US" sz="2594">
                <a:solidFill>
                  <a:srgbClr val="FFFFFF"/>
                </a:solidFill>
                <a:latin typeface="Montserrat Bold"/>
              </a:rPr>
              <a:t>Binance Coin</a:t>
            </a:r>
            <a:r>
              <a:rPr lang="en-US" sz="2594">
                <a:solidFill>
                  <a:srgbClr val="FFFFFF"/>
                </a:solidFill>
                <a:latin typeface="Montserrat"/>
              </a:rPr>
              <a:t>. To improve model prediction we use a </a:t>
            </a:r>
            <a:r>
              <a:rPr lang="en-US" sz="2594">
                <a:solidFill>
                  <a:srgbClr val="FFFFFF"/>
                </a:solidFill>
                <a:latin typeface="Montserrat Bold"/>
              </a:rPr>
              <a:t>Variational Autoencoder (VAE)</a:t>
            </a:r>
            <a:r>
              <a:rPr lang="en-US" sz="2594">
                <a:solidFill>
                  <a:srgbClr val="FFFFFF"/>
                </a:solidFill>
                <a:latin typeface="Montserrat"/>
              </a:rPr>
              <a:t> to perform feature augmentation to enrich the input features using the latent space encoding. By training the GAN model on historical price data, the project aims to create realistic synthetic data that that closely mimics the real world behaviour  of the crypto token price.</a:t>
            </a:r>
          </a:p>
          <a:p>
            <a:pPr algn="l">
              <a:lnSpc>
                <a:spcPts val="3617"/>
              </a:lnSpc>
            </a:pPr>
            <a:endParaRPr lang="en-US" sz="2594">
              <a:solidFill>
                <a:srgbClr val="FFFFFF"/>
              </a:solidFill>
              <a:latin typeface="Montserrat"/>
            </a:endParaRPr>
          </a:p>
        </p:txBody>
      </p:sp>
      <p:sp>
        <p:nvSpPr>
          <p:cNvPr id="11" name="TextBox 11"/>
          <p:cNvSpPr txBox="1"/>
          <p:nvPr/>
        </p:nvSpPr>
        <p:spPr>
          <a:xfrm>
            <a:off x="1226554" y="1098164"/>
            <a:ext cx="12416497" cy="795341"/>
          </a:xfrm>
          <a:prstGeom prst="rect">
            <a:avLst/>
          </a:prstGeom>
        </p:spPr>
        <p:txBody>
          <a:bodyPr lIns="0" tIns="0" rIns="0" bIns="0" rtlCol="0" anchor="t">
            <a:spAutoFit/>
          </a:bodyPr>
          <a:lstStyle/>
          <a:p>
            <a:pPr marL="0" lvl="0" indent="0" algn="l">
              <a:lnSpc>
                <a:spcPts val="6562"/>
              </a:lnSpc>
              <a:spcBef>
                <a:spcPct val="0"/>
              </a:spcBef>
            </a:pPr>
            <a:r>
              <a:rPr lang="en-US" sz="4687">
                <a:solidFill>
                  <a:srgbClr val="FFFFFF"/>
                </a:solidFill>
                <a:latin typeface="Montserrat Classic Bold"/>
              </a:rPr>
              <a:t>CRYPTO PRICE PREDICTION USING GAN</a:t>
            </a:r>
          </a:p>
        </p:txBody>
      </p:sp>
      <p:sp>
        <p:nvSpPr>
          <p:cNvPr id="12" name="Freeform 12"/>
          <p:cNvSpPr/>
          <p:nvPr/>
        </p:nvSpPr>
        <p:spPr>
          <a:xfrm>
            <a:off x="10689469" y="3335497"/>
            <a:ext cx="6982379" cy="4713106"/>
          </a:xfrm>
          <a:custGeom>
            <a:avLst/>
            <a:gdLst/>
            <a:ahLst/>
            <a:cxnLst/>
            <a:rect l="l" t="t" r="r" b="b"/>
            <a:pathLst>
              <a:path w="6982379" h="4713106">
                <a:moveTo>
                  <a:pt x="0" y="0"/>
                </a:moveTo>
                <a:lnTo>
                  <a:pt x="6982379" y="0"/>
                </a:lnTo>
                <a:lnTo>
                  <a:pt x="6982379" y="4713105"/>
                </a:lnTo>
                <a:lnTo>
                  <a:pt x="0" y="4713105"/>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grpSp>
        <p:nvGrpSpPr>
          <p:cNvPr id="3" name="Group 3"/>
          <p:cNvGrpSpPr/>
          <p:nvPr/>
        </p:nvGrpSpPr>
        <p:grpSpPr>
          <a:xfrm>
            <a:off x="2243224" y="4362222"/>
            <a:ext cx="1467408" cy="146740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5" name="TextBox 5"/>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1</a:t>
              </a:r>
            </a:p>
          </p:txBody>
        </p:sp>
      </p:grpSp>
      <p:grpSp>
        <p:nvGrpSpPr>
          <p:cNvPr id="6" name="Group 6"/>
          <p:cNvGrpSpPr/>
          <p:nvPr/>
        </p:nvGrpSpPr>
        <p:grpSpPr>
          <a:xfrm>
            <a:off x="2355487" y="1214848"/>
            <a:ext cx="7111403" cy="2871724"/>
            <a:chOff x="0" y="0"/>
            <a:chExt cx="2103238" cy="849329"/>
          </a:xfrm>
        </p:grpSpPr>
        <p:sp>
          <p:nvSpPr>
            <p:cNvPr id="7" name="Freeform 7"/>
            <p:cNvSpPr/>
            <p:nvPr/>
          </p:nvSpPr>
          <p:spPr>
            <a:xfrm>
              <a:off x="0" y="0"/>
              <a:ext cx="2103238" cy="849329"/>
            </a:xfrm>
            <a:custGeom>
              <a:avLst/>
              <a:gdLst/>
              <a:ahLst/>
              <a:cxnLst/>
              <a:rect l="l" t="t" r="r" b="b"/>
              <a:pathLst>
                <a:path w="2103238" h="849329">
                  <a:moveTo>
                    <a:pt x="64231" y="0"/>
                  </a:moveTo>
                  <a:lnTo>
                    <a:pt x="2039007" y="0"/>
                  </a:lnTo>
                  <a:cubicBezTo>
                    <a:pt x="2056042" y="0"/>
                    <a:pt x="2072379" y="6767"/>
                    <a:pt x="2084425" y="18813"/>
                  </a:cubicBezTo>
                  <a:cubicBezTo>
                    <a:pt x="2096470" y="30859"/>
                    <a:pt x="2103238" y="47196"/>
                    <a:pt x="2103238" y="64231"/>
                  </a:cubicBezTo>
                  <a:lnTo>
                    <a:pt x="2103238" y="785098"/>
                  </a:lnTo>
                  <a:cubicBezTo>
                    <a:pt x="2103238" y="820571"/>
                    <a:pt x="2074481" y="849329"/>
                    <a:pt x="2039007" y="849329"/>
                  </a:cubicBezTo>
                  <a:lnTo>
                    <a:pt x="64231" y="849329"/>
                  </a:lnTo>
                  <a:cubicBezTo>
                    <a:pt x="28757" y="849329"/>
                    <a:pt x="0" y="820571"/>
                    <a:pt x="0" y="785098"/>
                  </a:cubicBezTo>
                  <a:lnTo>
                    <a:pt x="0" y="64231"/>
                  </a:lnTo>
                  <a:cubicBezTo>
                    <a:pt x="0" y="28757"/>
                    <a:pt x="28757" y="0"/>
                    <a:pt x="64231"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8" name="TextBox 8"/>
            <p:cNvSpPr txBox="1"/>
            <p:nvPr/>
          </p:nvSpPr>
          <p:spPr>
            <a:xfrm>
              <a:off x="0" y="-95250"/>
              <a:ext cx="2103238" cy="944579"/>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9" name="Freeform 9"/>
          <p:cNvSpPr/>
          <p:nvPr/>
        </p:nvSpPr>
        <p:spPr>
          <a:xfrm>
            <a:off x="1055450" y="1028700"/>
            <a:ext cx="3117676" cy="3142554"/>
          </a:xfrm>
          <a:custGeom>
            <a:avLst/>
            <a:gdLst/>
            <a:ahLst/>
            <a:cxnLst/>
            <a:rect l="l" t="t" r="r" b="b"/>
            <a:pathLst>
              <a:path w="3117676" h="3142554">
                <a:moveTo>
                  <a:pt x="0" y="0"/>
                </a:moveTo>
                <a:lnTo>
                  <a:pt x="3117675" y="0"/>
                </a:lnTo>
                <a:lnTo>
                  <a:pt x="3117675" y="3142554"/>
                </a:lnTo>
                <a:lnTo>
                  <a:pt x="0" y="3142554"/>
                </a:lnTo>
                <a:lnTo>
                  <a:pt x="0" y="0"/>
                </a:lnTo>
                <a:close/>
              </a:path>
            </a:pathLst>
          </a:custGeom>
          <a:blipFill>
            <a:blip r:embed="rId3"/>
            <a:stretch>
              <a:fillRect/>
            </a:stretch>
          </a:blipFill>
        </p:spPr>
      </p:sp>
      <p:sp>
        <p:nvSpPr>
          <p:cNvPr id="10" name="Freeform 10"/>
          <p:cNvSpPr/>
          <p:nvPr/>
        </p:nvSpPr>
        <p:spPr>
          <a:xfrm>
            <a:off x="14079439" y="1028700"/>
            <a:ext cx="4635925" cy="3859407"/>
          </a:xfrm>
          <a:custGeom>
            <a:avLst/>
            <a:gdLst/>
            <a:ahLst/>
            <a:cxnLst/>
            <a:rect l="l" t="t" r="r" b="b"/>
            <a:pathLst>
              <a:path w="4635925" h="3859407">
                <a:moveTo>
                  <a:pt x="0" y="0"/>
                </a:moveTo>
                <a:lnTo>
                  <a:pt x="4635924" y="0"/>
                </a:lnTo>
                <a:lnTo>
                  <a:pt x="4635924" y="3859407"/>
                </a:lnTo>
                <a:lnTo>
                  <a:pt x="0" y="3859407"/>
                </a:lnTo>
                <a:lnTo>
                  <a:pt x="0" y="0"/>
                </a:lnTo>
                <a:close/>
              </a:path>
            </a:pathLst>
          </a:custGeom>
          <a:blipFill>
            <a:blip r:embed="rId4"/>
            <a:stretch>
              <a:fillRect/>
            </a:stretch>
          </a:blipFill>
        </p:spPr>
      </p:sp>
      <p:sp>
        <p:nvSpPr>
          <p:cNvPr id="11" name="Freeform 11"/>
          <p:cNvSpPr/>
          <p:nvPr/>
        </p:nvSpPr>
        <p:spPr>
          <a:xfrm flipH="1" flipV="1">
            <a:off x="16780899" y="292042"/>
            <a:ext cx="1507101" cy="1969820"/>
          </a:xfrm>
          <a:custGeom>
            <a:avLst/>
            <a:gdLst/>
            <a:ahLst/>
            <a:cxnLst/>
            <a:rect l="l" t="t" r="r" b="b"/>
            <a:pathLst>
              <a:path w="1507101" h="1969820">
                <a:moveTo>
                  <a:pt x="1507101" y="1969820"/>
                </a:moveTo>
                <a:lnTo>
                  <a:pt x="0" y="1969820"/>
                </a:lnTo>
                <a:lnTo>
                  <a:pt x="0" y="0"/>
                </a:lnTo>
                <a:lnTo>
                  <a:pt x="1507101" y="0"/>
                </a:lnTo>
                <a:lnTo>
                  <a:pt x="1507101" y="1969820"/>
                </a:lnTo>
                <a:close/>
              </a:path>
            </a:pathLst>
          </a:custGeom>
          <a:blipFill>
            <a:blip r:embed="rId5"/>
            <a:stretch>
              <a:fillRect l="-321036" b="-144015"/>
            </a:stretch>
          </a:blipFill>
        </p:spPr>
      </p:sp>
      <p:grpSp>
        <p:nvGrpSpPr>
          <p:cNvPr id="12" name="Group 12"/>
          <p:cNvGrpSpPr/>
          <p:nvPr/>
        </p:nvGrpSpPr>
        <p:grpSpPr>
          <a:xfrm>
            <a:off x="1149887" y="5201105"/>
            <a:ext cx="3654083" cy="1352981"/>
            <a:chOff x="0" y="-85725"/>
            <a:chExt cx="962392" cy="356341"/>
          </a:xfrm>
        </p:grpSpPr>
        <p:sp>
          <p:nvSpPr>
            <p:cNvPr id="13" name="Freeform 13"/>
            <p:cNvSpPr/>
            <p:nvPr/>
          </p:nvSpPr>
          <p:spPr>
            <a:xfrm>
              <a:off x="0" y="0"/>
              <a:ext cx="962392" cy="270616"/>
            </a:xfrm>
            <a:custGeom>
              <a:avLst/>
              <a:gdLst/>
              <a:ahLst/>
              <a:cxnLst/>
              <a:rect l="l" t="t" r="r" b="b"/>
              <a:pathLst>
                <a:path w="962392" h="270616">
                  <a:moveTo>
                    <a:pt x="125004" y="0"/>
                  </a:moveTo>
                  <a:lnTo>
                    <a:pt x="837389" y="0"/>
                  </a:lnTo>
                  <a:cubicBezTo>
                    <a:pt x="870542" y="0"/>
                    <a:pt x="902337" y="13170"/>
                    <a:pt x="925779" y="36613"/>
                  </a:cubicBezTo>
                  <a:cubicBezTo>
                    <a:pt x="949222" y="60055"/>
                    <a:pt x="962392" y="91851"/>
                    <a:pt x="962392" y="125004"/>
                  </a:cubicBezTo>
                  <a:lnTo>
                    <a:pt x="962392" y="145612"/>
                  </a:lnTo>
                  <a:cubicBezTo>
                    <a:pt x="962392" y="178765"/>
                    <a:pt x="949222" y="210560"/>
                    <a:pt x="925779" y="234003"/>
                  </a:cubicBezTo>
                  <a:cubicBezTo>
                    <a:pt x="902337" y="257446"/>
                    <a:pt x="870542" y="270616"/>
                    <a:pt x="837389" y="270616"/>
                  </a:cubicBezTo>
                  <a:lnTo>
                    <a:pt x="125004" y="270616"/>
                  </a:lnTo>
                  <a:cubicBezTo>
                    <a:pt x="91851" y="270616"/>
                    <a:pt x="60055" y="257446"/>
                    <a:pt x="36613" y="234003"/>
                  </a:cubicBezTo>
                  <a:cubicBezTo>
                    <a:pt x="13170" y="210560"/>
                    <a:pt x="0" y="178765"/>
                    <a:pt x="0" y="145612"/>
                  </a:cubicBezTo>
                  <a:lnTo>
                    <a:pt x="0" y="125004"/>
                  </a:lnTo>
                  <a:cubicBezTo>
                    <a:pt x="0" y="91851"/>
                    <a:pt x="13170" y="60055"/>
                    <a:pt x="36613" y="36613"/>
                  </a:cubicBezTo>
                  <a:cubicBezTo>
                    <a:pt x="60055" y="13170"/>
                    <a:pt x="91851" y="0"/>
                    <a:pt x="125004"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14" name="TextBox 14"/>
            <p:cNvSpPr txBox="1"/>
            <p:nvPr/>
          </p:nvSpPr>
          <p:spPr>
            <a:xfrm>
              <a:off x="0" y="-85725"/>
              <a:ext cx="962392" cy="356341"/>
            </a:xfrm>
            <a:prstGeom prst="rect">
              <a:avLst/>
            </a:prstGeom>
          </p:spPr>
          <p:txBody>
            <a:bodyPr lIns="50800" tIns="50800" rIns="50800" bIns="50800" rtlCol="0" anchor="ctr"/>
            <a:lstStyle/>
            <a:p>
              <a:pPr algn="ctr">
                <a:lnSpc>
                  <a:spcPts val="3220"/>
                </a:lnSpc>
              </a:pPr>
              <a:r>
                <a:rPr lang="en-US" sz="1988" dirty="0">
                  <a:solidFill>
                    <a:srgbClr val="FFFFFF"/>
                  </a:solidFill>
                  <a:latin typeface="Montserrat"/>
                </a:rPr>
                <a:t>Data Acquisition</a:t>
              </a:r>
            </a:p>
          </p:txBody>
        </p:sp>
      </p:grpSp>
      <p:grpSp>
        <p:nvGrpSpPr>
          <p:cNvPr id="15" name="Group 15"/>
          <p:cNvGrpSpPr/>
          <p:nvPr/>
        </p:nvGrpSpPr>
        <p:grpSpPr>
          <a:xfrm>
            <a:off x="6318193" y="4353451"/>
            <a:ext cx="1467408" cy="146740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17" name="TextBox 17"/>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2</a:t>
              </a:r>
            </a:p>
          </p:txBody>
        </p:sp>
      </p:grpSp>
      <p:grpSp>
        <p:nvGrpSpPr>
          <p:cNvPr id="18" name="Group 18"/>
          <p:cNvGrpSpPr/>
          <p:nvPr/>
        </p:nvGrpSpPr>
        <p:grpSpPr>
          <a:xfrm>
            <a:off x="5224855" y="5517822"/>
            <a:ext cx="3654083" cy="1027494"/>
            <a:chOff x="0" y="0"/>
            <a:chExt cx="962392" cy="270616"/>
          </a:xfrm>
        </p:grpSpPr>
        <p:sp>
          <p:nvSpPr>
            <p:cNvPr id="19" name="Freeform 19"/>
            <p:cNvSpPr/>
            <p:nvPr/>
          </p:nvSpPr>
          <p:spPr>
            <a:xfrm>
              <a:off x="0" y="0"/>
              <a:ext cx="962392" cy="270616"/>
            </a:xfrm>
            <a:custGeom>
              <a:avLst/>
              <a:gdLst/>
              <a:ahLst/>
              <a:cxnLst/>
              <a:rect l="l" t="t" r="r" b="b"/>
              <a:pathLst>
                <a:path w="962392" h="270616">
                  <a:moveTo>
                    <a:pt x="125004" y="0"/>
                  </a:moveTo>
                  <a:lnTo>
                    <a:pt x="837389" y="0"/>
                  </a:lnTo>
                  <a:cubicBezTo>
                    <a:pt x="870542" y="0"/>
                    <a:pt x="902337" y="13170"/>
                    <a:pt x="925779" y="36613"/>
                  </a:cubicBezTo>
                  <a:cubicBezTo>
                    <a:pt x="949222" y="60055"/>
                    <a:pt x="962392" y="91851"/>
                    <a:pt x="962392" y="125004"/>
                  </a:cubicBezTo>
                  <a:lnTo>
                    <a:pt x="962392" y="145612"/>
                  </a:lnTo>
                  <a:cubicBezTo>
                    <a:pt x="962392" y="178765"/>
                    <a:pt x="949222" y="210560"/>
                    <a:pt x="925779" y="234003"/>
                  </a:cubicBezTo>
                  <a:cubicBezTo>
                    <a:pt x="902337" y="257446"/>
                    <a:pt x="870542" y="270616"/>
                    <a:pt x="837389" y="270616"/>
                  </a:cubicBezTo>
                  <a:lnTo>
                    <a:pt x="125004" y="270616"/>
                  </a:lnTo>
                  <a:cubicBezTo>
                    <a:pt x="91851" y="270616"/>
                    <a:pt x="60055" y="257446"/>
                    <a:pt x="36613" y="234003"/>
                  </a:cubicBezTo>
                  <a:cubicBezTo>
                    <a:pt x="13170" y="210560"/>
                    <a:pt x="0" y="178765"/>
                    <a:pt x="0" y="145612"/>
                  </a:cubicBezTo>
                  <a:lnTo>
                    <a:pt x="0" y="125004"/>
                  </a:lnTo>
                  <a:cubicBezTo>
                    <a:pt x="0" y="91851"/>
                    <a:pt x="13170" y="60055"/>
                    <a:pt x="36613" y="36613"/>
                  </a:cubicBezTo>
                  <a:cubicBezTo>
                    <a:pt x="60055" y="13170"/>
                    <a:pt x="91851" y="0"/>
                    <a:pt x="125004"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20" name="TextBox 20"/>
            <p:cNvSpPr txBox="1"/>
            <p:nvPr/>
          </p:nvSpPr>
          <p:spPr>
            <a:xfrm>
              <a:off x="0" y="-85725"/>
              <a:ext cx="962392" cy="356341"/>
            </a:xfrm>
            <a:prstGeom prst="rect">
              <a:avLst/>
            </a:prstGeom>
          </p:spPr>
          <p:txBody>
            <a:bodyPr lIns="50800" tIns="50800" rIns="50800" bIns="50800" rtlCol="0" anchor="ctr"/>
            <a:lstStyle/>
            <a:p>
              <a:pPr algn="ctr">
                <a:lnSpc>
                  <a:spcPts val="3220"/>
                </a:lnSpc>
              </a:pPr>
              <a:r>
                <a:rPr lang="en-US" sz="1988" dirty="0">
                  <a:solidFill>
                    <a:srgbClr val="FFFFFF"/>
                  </a:solidFill>
                  <a:latin typeface="Montserrat"/>
                </a:rPr>
                <a:t>Data Preprocessing and Augmentation</a:t>
              </a:r>
            </a:p>
          </p:txBody>
        </p:sp>
      </p:grpSp>
      <p:grpSp>
        <p:nvGrpSpPr>
          <p:cNvPr id="21" name="Group 21"/>
          <p:cNvGrpSpPr/>
          <p:nvPr/>
        </p:nvGrpSpPr>
        <p:grpSpPr>
          <a:xfrm>
            <a:off x="10391375" y="4362222"/>
            <a:ext cx="1467408" cy="146740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23" name="TextBox 23"/>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3</a:t>
              </a:r>
            </a:p>
          </p:txBody>
        </p:sp>
      </p:grpSp>
      <p:grpSp>
        <p:nvGrpSpPr>
          <p:cNvPr id="24" name="Group 24"/>
          <p:cNvGrpSpPr/>
          <p:nvPr/>
        </p:nvGrpSpPr>
        <p:grpSpPr>
          <a:xfrm>
            <a:off x="9298038" y="5526592"/>
            <a:ext cx="3654083" cy="1027494"/>
            <a:chOff x="0" y="0"/>
            <a:chExt cx="962392" cy="270616"/>
          </a:xfrm>
        </p:grpSpPr>
        <p:sp>
          <p:nvSpPr>
            <p:cNvPr id="25" name="Freeform 25"/>
            <p:cNvSpPr/>
            <p:nvPr/>
          </p:nvSpPr>
          <p:spPr>
            <a:xfrm>
              <a:off x="0" y="0"/>
              <a:ext cx="962392" cy="270616"/>
            </a:xfrm>
            <a:custGeom>
              <a:avLst/>
              <a:gdLst/>
              <a:ahLst/>
              <a:cxnLst/>
              <a:rect l="l" t="t" r="r" b="b"/>
              <a:pathLst>
                <a:path w="962392" h="270616">
                  <a:moveTo>
                    <a:pt x="125004" y="0"/>
                  </a:moveTo>
                  <a:lnTo>
                    <a:pt x="837389" y="0"/>
                  </a:lnTo>
                  <a:cubicBezTo>
                    <a:pt x="870542" y="0"/>
                    <a:pt x="902337" y="13170"/>
                    <a:pt x="925779" y="36613"/>
                  </a:cubicBezTo>
                  <a:cubicBezTo>
                    <a:pt x="949222" y="60055"/>
                    <a:pt x="962392" y="91851"/>
                    <a:pt x="962392" y="125004"/>
                  </a:cubicBezTo>
                  <a:lnTo>
                    <a:pt x="962392" y="145612"/>
                  </a:lnTo>
                  <a:cubicBezTo>
                    <a:pt x="962392" y="178765"/>
                    <a:pt x="949222" y="210560"/>
                    <a:pt x="925779" y="234003"/>
                  </a:cubicBezTo>
                  <a:cubicBezTo>
                    <a:pt x="902337" y="257446"/>
                    <a:pt x="870542" y="270616"/>
                    <a:pt x="837389" y="270616"/>
                  </a:cubicBezTo>
                  <a:lnTo>
                    <a:pt x="125004" y="270616"/>
                  </a:lnTo>
                  <a:cubicBezTo>
                    <a:pt x="91851" y="270616"/>
                    <a:pt x="60055" y="257446"/>
                    <a:pt x="36613" y="234003"/>
                  </a:cubicBezTo>
                  <a:cubicBezTo>
                    <a:pt x="13170" y="210560"/>
                    <a:pt x="0" y="178765"/>
                    <a:pt x="0" y="145612"/>
                  </a:cubicBezTo>
                  <a:lnTo>
                    <a:pt x="0" y="125004"/>
                  </a:lnTo>
                  <a:cubicBezTo>
                    <a:pt x="0" y="91851"/>
                    <a:pt x="13170" y="60055"/>
                    <a:pt x="36613" y="36613"/>
                  </a:cubicBezTo>
                  <a:cubicBezTo>
                    <a:pt x="60055" y="13170"/>
                    <a:pt x="91851" y="0"/>
                    <a:pt x="125004"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26" name="TextBox 26"/>
            <p:cNvSpPr txBox="1"/>
            <p:nvPr/>
          </p:nvSpPr>
          <p:spPr>
            <a:xfrm>
              <a:off x="0" y="-85725"/>
              <a:ext cx="962392" cy="356341"/>
            </a:xfrm>
            <a:prstGeom prst="rect">
              <a:avLst/>
            </a:prstGeom>
          </p:spPr>
          <p:txBody>
            <a:bodyPr lIns="50800" tIns="50800" rIns="50800" bIns="50800" rtlCol="0" anchor="ctr"/>
            <a:lstStyle/>
            <a:p>
              <a:pPr algn="ctr">
                <a:lnSpc>
                  <a:spcPts val="3220"/>
                </a:lnSpc>
              </a:pPr>
              <a:r>
                <a:rPr lang="en-US" sz="1988">
                  <a:solidFill>
                    <a:srgbClr val="FFFFFF"/>
                  </a:solidFill>
                  <a:latin typeface="Montserrat"/>
                </a:rPr>
                <a:t>Dataset Creation</a:t>
              </a:r>
            </a:p>
          </p:txBody>
        </p:sp>
      </p:grpSp>
      <p:grpSp>
        <p:nvGrpSpPr>
          <p:cNvPr id="27" name="Group 27"/>
          <p:cNvGrpSpPr/>
          <p:nvPr/>
        </p:nvGrpSpPr>
        <p:grpSpPr>
          <a:xfrm>
            <a:off x="14464558" y="4362222"/>
            <a:ext cx="1467408" cy="1467408"/>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29" name="TextBox 29"/>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4</a:t>
              </a:r>
            </a:p>
          </p:txBody>
        </p:sp>
      </p:grpSp>
      <p:grpSp>
        <p:nvGrpSpPr>
          <p:cNvPr id="30" name="Group 30"/>
          <p:cNvGrpSpPr/>
          <p:nvPr/>
        </p:nvGrpSpPr>
        <p:grpSpPr>
          <a:xfrm>
            <a:off x="13371221" y="5526592"/>
            <a:ext cx="3654083" cy="1027494"/>
            <a:chOff x="0" y="0"/>
            <a:chExt cx="962392" cy="270616"/>
          </a:xfrm>
        </p:grpSpPr>
        <p:sp>
          <p:nvSpPr>
            <p:cNvPr id="31" name="Freeform 31"/>
            <p:cNvSpPr/>
            <p:nvPr/>
          </p:nvSpPr>
          <p:spPr>
            <a:xfrm>
              <a:off x="0" y="0"/>
              <a:ext cx="962392" cy="270616"/>
            </a:xfrm>
            <a:custGeom>
              <a:avLst/>
              <a:gdLst/>
              <a:ahLst/>
              <a:cxnLst/>
              <a:rect l="l" t="t" r="r" b="b"/>
              <a:pathLst>
                <a:path w="962392" h="270616">
                  <a:moveTo>
                    <a:pt x="125004" y="0"/>
                  </a:moveTo>
                  <a:lnTo>
                    <a:pt x="837389" y="0"/>
                  </a:lnTo>
                  <a:cubicBezTo>
                    <a:pt x="870542" y="0"/>
                    <a:pt x="902337" y="13170"/>
                    <a:pt x="925779" y="36613"/>
                  </a:cubicBezTo>
                  <a:cubicBezTo>
                    <a:pt x="949222" y="60055"/>
                    <a:pt x="962392" y="91851"/>
                    <a:pt x="962392" y="125004"/>
                  </a:cubicBezTo>
                  <a:lnTo>
                    <a:pt x="962392" y="145612"/>
                  </a:lnTo>
                  <a:cubicBezTo>
                    <a:pt x="962392" y="178765"/>
                    <a:pt x="949222" y="210560"/>
                    <a:pt x="925779" y="234003"/>
                  </a:cubicBezTo>
                  <a:cubicBezTo>
                    <a:pt x="902337" y="257446"/>
                    <a:pt x="870542" y="270616"/>
                    <a:pt x="837389" y="270616"/>
                  </a:cubicBezTo>
                  <a:lnTo>
                    <a:pt x="125004" y="270616"/>
                  </a:lnTo>
                  <a:cubicBezTo>
                    <a:pt x="91851" y="270616"/>
                    <a:pt x="60055" y="257446"/>
                    <a:pt x="36613" y="234003"/>
                  </a:cubicBezTo>
                  <a:cubicBezTo>
                    <a:pt x="13170" y="210560"/>
                    <a:pt x="0" y="178765"/>
                    <a:pt x="0" y="145612"/>
                  </a:cubicBezTo>
                  <a:lnTo>
                    <a:pt x="0" y="125004"/>
                  </a:lnTo>
                  <a:cubicBezTo>
                    <a:pt x="0" y="91851"/>
                    <a:pt x="13170" y="60055"/>
                    <a:pt x="36613" y="36613"/>
                  </a:cubicBezTo>
                  <a:cubicBezTo>
                    <a:pt x="60055" y="13170"/>
                    <a:pt x="91851" y="0"/>
                    <a:pt x="125004"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32" name="TextBox 32"/>
            <p:cNvSpPr txBox="1"/>
            <p:nvPr/>
          </p:nvSpPr>
          <p:spPr>
            <a:xfrm>
              <a:off x="0" y="-85725"/>
              <a:ext cx="962392" cy="356341"/>
            </a:xfrm>
            <a:prstGeom prst="rect">
              <a:avLst/>
            </a:prstGeom>
          </p:spPr>
          <p:txBody>
            <a:bodyPr lIns="50800" tIns="50800" rIns="50800" bIns="50800" rtlCol="0" anchor="ctr"/>
            <a:lstStyle/>
            <a:p>
              <a:pPr algn="ctr">
                <a:lnSpc>
                  <a:spcPts val="3220"/>
                </a:lnSpc>
              </a:pPr>
              <a:r>
                <a:rPr lang="en-US" sz="1988">
                  <a:solidFill>
                    <a:srgbClr val="FFFFFF"/>
                  </a:solidFill>
                  <a:latin typeface="Montserrat"/>
                </a:rPr>
                <a:t>Price Prediction</a:t>
              </a:r>
            </a:p>
          </p:txBody>
        </p:sp>
      </p:grpSp>
      <p:sp>
        <p:nvSpPr>
          <p:cNvPr id="33" name="Freeform 33"/>
          <p:cNvSpPr/>
          <p:nvPr/>
        </p:nvSpPr>
        <p:spPr>
          <a:xfrm>
            <a:off x="669898" y="7308893"/>
            <a:ext cx="2639606" cy="2475259"/>
          </a:xfrm>
          <a:custGeom>
            <a:avLst/>
            <a:gdLst/>
            <a:ahLst/>
            <a:cxnLst/>
            <a:rect l="l" t="t" r="r" b="b"/>
            <a:pathLst>
              <a:path w="2639606" h="2475259">
                <a:moveTo>
                  <a:pt x="0" y="0"/>
                </a:moveTo>
                <a:lnTo>
                  <a:pt x="2639606" y="0"/>
                </a:lnTo>
                <a:lnTo>
                  <a:pt x="2639606" y="2475259"/>
                </a:lnTo>
                <a:lnTo>
                  <a:pt x="0" y="2475259"/>
                </a:lnTo>
                <a:lnTo>
                  <a:pt x="0" y="0"/>
                </a:lnTo>
                <a:close/>
              </a:path>
            </a:pathLst>
          </a:custGeom>
          <a:blipFill>
            <a:blip r:embed="rId6"/>
            <a:stretch>
              <a:fillRect r="-129224"/>
            </a:stretch>
          </a:blipFill>
        </p:spPr>
      </p:sp>
      <p:sp>
        <p:nvSpPr>
          <p:cNvPr id="34" name="TextBox 34"/>
          <p:cNvSpPr txBox="1"/>
          <p:nvPr/>
        </p:nvSpPr>
        <p:spPr>
          <a:xfrm>
            <a:off x="4176974" y="1890364"/>
            <a:ext cx="4967026" cy="1276351"/>
          </a:xfrm>
          <a:prstGeom prst="rect">
            <a:avLst/>
          </a:prstGeom>
        </p:spPr>
        <p:txBody>
          <a:bodyPr lIns="0" tIns="0" rIns="0" bIns="0" rtlCol="0" anchor="t">
            <a:spAutoFit/>
          </a:bodyPr>
          <a:lstStyle/>
          <a:p>
            <a:pPr marL="0" lvl="0" indent="0" algn="just">
              <a:lnSpc>
                <a:spcPts val="10499"/>
              </a:lnSpc>
              <a:spcBef>
                <a:spcPct val="0"/>
              </a:spcBef>
            </a:pPr>
            <a:r>
              <a:rPr lang="en-US" sz="7499">
                <a:solidFill>
                  <a:srgbClr val="FFFFFF"/>
                </a:solidFill>
                <a:latin typeface="Montserrat Classic Bold"/>
              </a:rPr>
              <a:t> PIPELINE</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4520963" y="6680175"/>
            <a:ext cx="4635925" cy="3859407"/>
          </a:xfrm>
          <a:custGeom>
            <a:avLst/>
            <a:gdLst/>
            <a:ahLst/>
            <a:cxnLst/>
            <a:rect l="l" t="t" r="r" b="b"/>
            <a:pathLst>
              <a:path w="4635925" h="3859407">
                <a:moveTo>
                  <a:pt x="0" y="0"/>
                </a:moveTo>
                <a:lnTo>
                  <a:pt x="4635925" y="0"/>
                </a:lnTo>
                <a:lnTo>
                  <a:pt x="4635925" y="3859407"/>
                </a:lnTo>
                <a:lnTo>
                  <a:pt x="0" y="3859407"/>
                </a:lnTo>
                <a:lnTo>
                  <a:pt x="0" y="0"/>
                </a:lnTo>
                <a:close/>
              </a:path>
            </a:pathLst>
          </a:custGeom>
          <a:blipFill>
            <a:blip r:embed="rId3"/>
            <a:stretch>
              <a:fillRect/>
            </a:stretch>
          </a:blipFill>
        </p:spPr>
      </p:sp>
      <p:sp>
        <p:nvSpPr>
          <p:cNvPr id="4" name="Freeform 4"/>
          <p:cNvSpPr/>
          <p:nvPr/>
        </p:nvSpPr>
        <p:spPr>
          <a:xfrm flipH="1" flipV="1">
            <a:off x="16780899" y="292042"/>
            <a:ext cx="1507101" cy="1969820"/>
          </a:xfrm>
          <a:custGeom>
            <a:avLst/>
            <a:gdLst/>
            <a:ahLst/>
            <a:cxnLst/>
            <a:rect l="l" t="t" r="r" b="b"/>
            <a:pathLst>
              <a:path w="1507101" h="1969820">
                <a:moveTo>
                  <a:pt x="1507101" y="1969820"/>
                </a:moveTo>
                <a:lnTo>
                  <a:pt x="0" y="1969820"/>
                </a:lnTo>
                <a:lnTo>
                  <a:pt x="0" y="0"/>
                </a:lnTo>
                <a:lnTo>
                  <a:pt x="1507101" y="0"/>
                </a:lnTo>
                <a:lnTo>
                  <a:pt x="1507101" y="1969820"/>
                </a:lnTo>
                <a:close/>
              </a:path>
            </a:pathLst>
          </a:custGeom>
          <a:blipFill>
            <a:blip r:embed="rId4"/>
            <a:stretch>
              <a:fillRect l="-321036" b="-144015"/>
            </a:stretch>
          </a:blipFill>
        </p:spPr>
      </p:sp>
      <p:grpSp>
        <p:nvGrpSpPr>
          <p:cNvPr id="5" name="Group 5"/>
          <p:cNvGrpSpPr/>
          <p:nvPr/>
        </p:nvGrpSpPr>
        <p:grpSpPr>
          <a:xfrm>
            <a:off x="6374597" y="1028700"/>
            <a:ext cx="1467408" cy="146740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7" name="TextBox 7"/>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2</a:t>
              </a:r>
            </a:p>
          </p:txBody>
        </p:sp>
      </p:grpSp>
      <p:grpSp>
        <p:nvGrpSpPr>
          <p:cNvPr id="8" name="Group 8"/>
          <p:cNvGrpSpPr/>
          <p:nvPr/>
        </p:nvGrpSpPr>
        <p:grpSpPr>
          <a:xfrm>
            <a:off x="5281260" y="2193070"/>
            <a:ext cx="3654083" cy="1380298"/>
            <a:chOff x="0" y="0"/>
            <a:chExt cx="962392" cy="363535"/>
          </a:xfrm>
        </p:grpSpPr>
        <p:sp>
          <p:nvSpPr>
            <p:cNvPr id="9" name="Freeform 9"/>
            <p:cNvSpPr/>
            <p:nvPr/>
          </p:nvSpPr>
          <p:spPr>
            <a:xfrm>
              <a:off x="0" y="0"/>
              <a:ext cx="962392" cy="363535"/>
            </a:xfrm>
            <a:custGeom>
              <a:avLst/>
              <a:gdLst/>
              <a:ahLst/>
              <a:cxnLst/>
              <a:rect l="l" t="t" r="r" b="b"/>
              <a:pathLst>
                <a:path w="962392" h="363535">
                  <a:moveTo>
                    <a:pt x="125004" y="0"/>
                  </a:moveTo>
                  <a:lnTo>
                    <a:pt x="837389" y="0"/>
                  </a:lnTo>
                  <a:cubicBezTo>
                    <a:pt x="870542" y="0"/>
                    <a:pt x="902337" y="13170"/>
                    <a:pt x="925779" y="36613"/>
                  </a:cubicBezTo>
                  <a:cubicBezTo>
                    <a:pt x="949222" y="60055"/>
                    <a:pt x="962392" y="91851"/>
                    <a:pt x="962392" y="125004"/>
                  </a:cubicBezTo>
                  <a:lnTo>
                    <a:pt x="962392" y="238532"/>
                  </a:lnTo>
                  <a:cubicBezTo>
                    <a:pt x="962392" y="271685"/>
                    <a:pt x="949222" y="303480"/>
                    <a:pt x="925779" y="326922"/>
                  </a:cubicBezTo>
                  <a:cubicBezTo>
                    <a:pt x="902337" y="350365"/>
                    <a:pt x="870542" y="363535"/>
                    <a:pt x="837389" y="363535"/>
                  </a:cubicBezTo>
                  <a:lnTo>
                    <a:pt x="125004" y="363535"/>
                  </a:lnTo>
                  <a:cubicBezTo>
                    <a:pt x="91851" y="363535"/>
                    <a:pt x="60055" y="350365"/>
                    <a:pt x="36613" y="326922"/>
                  </a:cubicBezTo>
                  <a:cubicBezTo>
                    <a:pt x="13170" y="303480"/>
                    <a:pt x="0" y="271685"/>
                    <a:pt x="0" y="238532"/>
                  </a:cubicBezTo>
                  <a:lnTo>
                    <a:pt x="0" y="125004"/>
                  </a:lnTo>
                  <a:cubicBezTo>
                    <a:pt x="0" y="91851"/>
                    <a:pt x="13170" y="60055"/>
                    <a:pt x="36613" y="36613"/>
                  </a:cubicBezTo>
                  <a:cubicBezTo>
                    <a:pt x="60055" y="13170"/>
                    <a:pt x="91851" y="0"/>
                    <a:pt x="125004"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10" name="TextBox 10"/>
            <p:cNvSpPr txBox="1"/>
            <p:nvPr/>
          </p:nvSpPr>
          <p:spPr>
            <a:xfrm>
              <a:off x="0" y="-85725"/>
              <a:ext cx="962392" cy="449260"/>
            </a:xfrm>
            <a:prstGeom prst="rect">
              <a:avLst/>
            </a:prstGeom>
          </p:spPr>
          <p:txBody>
            <a:bodyPr lIns="50800" tIns="50800" rIns="50800" bIns="50800" rtlCol="0" anchor="ctr"/>
            <a:lstStyle/>
            <a:p>
              <a:pPr algn="ctr">
                <a:lnSpc>
                  <a:spcPts val="3220"/>
                </a:lnSpc>
              </a:pPr>
              <a:r>
                <a:rPr lang="en-US" sz="1988">
                  <a:solidFill>
                    <a:srgbClr val="FFFFFF"/>
                  </a:solidFill>
                  <a:latin typeface="Montserrat"/>
                </a:rPr>
                <a:t>Data Preprocessing and Augmentation</a:t>
              </a:r>
            </a:p>
          </p:txBody>
        </p:sp>
      </p:grpSp>
      <p:grpSp>
        <p:nvGrpSpPr>
          <p:cNvPr id="11" name="Group 11"/>
          <p:cNvGrpSpPr/>
          <p:nvPr/>
        </p:nvGrpSpPr>
        <p:grpSpPr>
          <a:xfrm>
            <a:off x="10447780" y="1037470"/>
            <a:ext cx="1467408" cy="146740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13" name="TextBox 13"/>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3</a:t>
              </a:r>
            </a:p>
          </p:txBody>
        </p:sp>
      </p:grpSp>
      <p:grpSp>
        <p:nvGrpSpPr>
          <p:cNvPr id="14" name="Group 14"/>
          <p:cNvGrpSpPr/>
          <p:nvPr/>
        </p:nvGrpSpPr>
        <p:grpSpPr>
          <a:xfrm>
            <a:off x="9354443" y="2201841"/>
            <a:ext cx="3654083" cy="1027494"/>
            <a:chOff x="0" y="0"/>
            <a:chExt cx="962392" cy="270616"/>
          </a:xfrm>
        </p:grpSpPr>
        <p:sp>
          <p:nvSpPr>
            <p:cNvPr id="15" name="Freeform 15"/>
            <p:cNvSpPr/>
            <p:nvPr/>
          </p:nvSpPr>
          <p:spPr>
            <a:xfrm>
              <a:off x="0" y="0"/>
              <a:ext cx="962392" cy="270616"/>
            </a:xfrm>
            <a:custGeom>
              <a:avLst/>
              <a:gdLst/>
              <a:ahLst/>
              <a:cxnLst/>
              <a:rect l="l" t="t" r="r" b="b"/>
              <a:pathLst>
                <a:path w="962392" h="270616">
                  <a:moveTo>
                    <a:pt x="125004" y="0"/>
                  </a:moveTo>
                  <a:lnTo>
                    <a:pt x="837389" y="0"/>
                  </a:lnTo>
                  <a:cubicBezTo>
                    <a:pt x="870542" y="0"/>
                    <a:pt x="902337" y="13170"/>
                    <a:pt x="925779" y="36613"/>
                  </a:cubicBezTo>
                  <a:cubicBezTo>
                    <a:pt x="949222" y="60055"/>
                    <a:pt x="962392" y="91851"/>
                    <a:pt x="962392" y="125004"/>
                  </a:cubicBezTo>
                  <a:lnTo>
                    <a:pt x="962392" y="145612"/>
                  </a:lnTo>
                  <a:cubicBezTo>
                    <a:pt x="962392" y="178765"/>
                    <a:pt x="949222" y="210560"/>
                    <a:pt x="925779" y="234003"/>
                  </a:cubicBezTo>
                  <a:cubicBezTo>
                    <a:pt x="902337" y="257446"/>
                    <a:pt x="870542" y="270616"/>
                    <a:pt x="837389" y="270616"/>
                  </a:cubicBezTo>
                  <a:lnTo>
                    <a:pt x="125004" y="270616"/>
                  </a:lnTo>
                  <a:cubicBezTo>
                    <a:pt x="91851" y="270616"/>
                    <a:pt x="60055" y="257446"/>
                    <a:pt x="36613" y="234003"/>
                  </a:cubicBezTo>
                  <a:cubicBezTo>
                    <a:pt x="13170" y="210560"/>
                    <a:pt x="0" y="178765"/>
                    <a:pt x="0" y="145612"/>
                  </a:cubicBezTo>
                  <a:lnTo>
                    <a:pt x="0" y="125004"/>
                  </a:lnTo>
                  <a:cubicBezTo>
                    <a:pt x="0" y="91851"/>
                    <a:pt x="13170" y="60055"/>
                    <a:pt x="36613" y="36613"/>
                  </a:cubicBezTo>
                  <a:cubicBezTo>
                    <a:pt x="60055" y="13170"/>
                    <a:pt x="91851" y="0"/>
                    <a:pt x="125004"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16" name="TextBox 16"/>
            <p:cNvSpPr txBox="1"/>
            <p:nvPr/>
          </p:nvSpPr>
          <p:spPr>
            <a:xfrm>
              <a:off x="0" y="-85725"/>
              <a:ext cx="962392" cy="356341"/>
            </a:xfrm>
            <a:prstGeom prst="rect">
              <a:avLst/>
            </a:prstGeom>
          </p:spPr>
          <p:txBody>
            <a:bodyPr lIns="50800" tIns="50800" rIns="50800" bIns="50800" rtlCol="0" anchor="ctr"/>
            <a:lstStyle/>
            <a:p>
              <a:pPr algn="ctr">
                <a:lnSpc>
                  <a:spcPts val="3220"/>
                </a:lnSpc>
              </a:pPr>
              <a:r>
                <a:rPr lang="en-US" sz="1988">
                  <a:solidFill>
                    <a:srgbClr val="FFFFFF"/>
                  </a:solidFill>
                  <a:latin typeface="Montserrat"/>
                </a:rPr>
                <a:t>Dataset Creation</a:t>
              </a:r>
            </a:p>
          </p:txBody>
        </p:sp>
      </p:grpSp>
      <p:grpSp>
        <p:nvGrpSpPr>
          <p:cNvPr id="17" name="Group 17"/>
          <p:cNvGrpSpPr/>
          <p:nvPr/>
        </p:nvGrpSpPr>
        <p:grpSpPr>
          <a:xfrm>
            <a:off x="14520963" y="1037470"/>
            <a:ext cx="1467408" cy="146740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19" name="TextBox 19"/>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4</a:t>
              </a:r>
            </a:p>
          </p:txBody>
        </p:sp>
      </p:grpSp>
      <p:grpSp>
        <p:nvGrpSpPr>
          <p:cNvPr id="20" name="Group 20"/>
          <p:cNvGrpSpPr/>
          <p:nvPr/>
        </p:nvGrpSpPr>
        <p:grpSpPr>
          <a:xfrm>
            <a:off x="13427625" y="2201841"/>
            <a:ext cx="3654083" cy="1027494"/>
            <a:chOff x="0" y="0"/>
            <a:chExt cx="962392" cy="270616"/>
          </a:xfrm>
        </p:grpSpPr>
        <p:sp>
          <p:nvSpPr>
            <p:cNvPr id="21" name="Freeform 21"/>
            <p:cNvSpPr/>
            <p:nvPr/>
          </p:nvSpPr>
          <p:spPr>
            <a:xfrm>
              <a:off x="0" y="0"/>
              <a:ext cx="962392" cy="270616"/>
            </a:xfrm>
            <a:custGeom>
              <a:avLst/>
              <a:gdLst/>
              <a:ahLst/>
              <a:cxnLst/>
              <a:rect l="l" t="t" r="r" b="b"/>
              <a:pathLst>
                <a:path w="962392" h="270616">
                  <a:moveTo>
                    <a:pt x="125004" y="0"/>
                  </a:moveTo>
                  <a:lnTo>
                    <a:pt x="837389" y="0"/>
                  </a:lnTo>
                  <a:cubicBezTo>
                    <a:pt x="870542" y="0"/>
                    <a:pt x="902337" y="13170"/>
                    <a:pt x="925779" y="36613"/>
                  </a:cubicBezTo>
                  <a:cubicBezTo>
                    <a:pt x="949222" y="60055"/>
                    <a:pt x="962392" y="91851"/>
                    <a:pt x="962392" y="125004"/>
                  </a:cubicBezTo>
                  <a:lnTo>
                    <a:pt x="962392" y="145612"/>
                  </a:lnTo>
                  <a:cubicBezTo>
                    <a:pt x="962392" y="178765"/>
                    <a:pt x="949222" y="210560"/>
                    <a:pt x="925779" y="234003"/>
                  </a:cubicBezTo>
                  <a:cubicBezTo>
                    <a:pt x="902337" y="257446"/>
                    <a:pt x="870542" y="270616"/>
                    <a:pt x="837389" y="270616"/>
                  </a:cubicBezTo>
                  <a:lnTo>
                    <a:pt x="125004" y="270616"/>
                  </a:lnTo>
                  <a:cubicBezTo>
                    <a:pt x="91851" y="270616"/>
                    <a:pt x="60055" y="257446"/>
                    <a:pt x="36613" y="234003"/>
                  </a:cubicBezTo>
                  <a:cubicBezTo>
                    <a:pt x="13170" y="210560"/>
                    <a:pt x="0" y="178765"/>
                    <a:pt x="0" y="145612"/>
                  </a:cubicBezTo>
                  <a:lnTo>
                    <a:pt x="0" y="125004"/>
                  </a:lnTo>
                  <a:cubicBezTo>
                    <a:pt x="0" y="91851"/>
                    <a:pt x="13170" y="60055"/>
                    <a:pt x="36613" y="36613"/>
                  </a:cubicBezTo>
                  <a:cubicBezTo>
                    <a:pt x="60055" y="13170"/>
                    <a:pt x="91851" y="0"/>
                    <a:pt x="125004"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22" name="TextBox 22"/>
            <p:cNvSpPr txBox="1"/>
            <p:nvPr/>
          </p:nvSpPr>
          <p:spPr>
            <a:xfrm>
              <a:off x="0" y="-85725"/>
              <a:ext cx="962392" cy="356341"/>
            </a:xfrm>
            <a:prstGeom prst="rect">
              <a:avLst/>
            </a:prstGeom>
          </p:spPr>
          <p:txBody>
            <a:bodyPr lIns="50800" tIns="50800" rIns="50800" bIns="50800" rtlCol="0" anchor="ctr"/>
            <a:lstStyle/>
            <a:p>
              <a:pPr algn="ctr">
                <a:lnSpc>
                  <a:spcPts val="3220"/>
                </a:lnSpc>
              </a:pPr>
              <a:r>
                <a:rPr lang="en-US" sz="1988">
                  <a:solidFill>
                    <a:srgbClr val="FFFFFF"/>
                  </a:solidFill>
                  <a:latin typeface="Montserrat"/>
                </a:rPr>
                <a:t>Price Prediction</a:t>
              </a:r>
            </a:p>
          </p:txBody>
        </p:sp>
      </p:grpSp>
      <p:grpSp>
        <p:nvGrpSpPr>
          <p:cNvPr id="23" name="Group 23"/>
          <p:cNvGrpSpPr/>
          <p:nvPr/>
        </p:nvGrpSpPr>
        <p:grpSpPr>
          <a:xfrm>
            <a:off x="1206292" y="2201841"/>
            <a:ext cx="3654083" cy="7394504"/>
            <a:chOff x="0" y="0"/>
            <a:chExt cx="1022038" cy="2068224"/>
          </a:xfrm>
        </p:grpSpPr>
        <p:sp>
          <p:nvSpPr>
            <p:cNvPr id="24" name="Freeform 24"/>
            <p:cNvSpPr/>
            <p:nvPr/>
          </p:nvSpPr>
          <p:spPr>
            <a:xfrm>
              <a:off x="0" y="0"/>
              <a:ext cx="1022038" cy="2068224"/>
            </a:xfrm>
            <a:custGeom>
              <a:avLst/>
              <a:gdLst/>
              <a:ahLst/>
              <a:cxnLst/>
              <a:rect l="l" t="t" r="r" b="b"/>
              <a:pathLst>
                <a:path w="1022038" h="2068224">
                  <a:moveTo>
                    <a:pt x="125004" y="0"/>
                  </a:moveTo>
                  <a:lnTo>
                    <a:pt x="897034" y="0"/>
                  </a:lnTo>
                  <a:cubicBezTo>
                    <a:pt x="930187" y="0"/>
                    <a:pt x="961982" y="13170"/>
                    <a:pt x="985425" y="36613"/>
                  </a:cubicBezTo>
                  <a:cubicBezTo>
                    <a:pt x="1008868" y="60055"/>
                    <a:pt x="1022038" y="91851"/>
                    <a:pt x="1022038" y="125004"/>
                  </a:cubicBezTo>
                  <a:lnTo>
                    <a:pt x="1022038" y="1943220"/>
                  </a:lnTo>
                  <a:cubicBezTo>
                    <a:pt x="1022038" y="1976373"/>
                    <a:pt x="1008868" y="2008169"/>
                    <a:pt x="985425" y="2031611"/>
                  </a:cubicBezTo>
                  <a:cubicBezTo>
                    <a:pt x="961982" y="2055054"/>
                    <a:pt x="930187" y="2068224"/>
                    <a:pt x="897034" y="2068224"/>
                  </a:cubicBezTo>
                  <a:lnTo>
                    <a:pt x="125004" y="2068224"/>
                  </a:lnTo>
                  <a:cubicBezTo>
                    <a:pt x="91851" y="2068224"/>
                    <a:pt x="60055" y="2055054"/>
                    <a:pt x="36613" y="2031611"/>
                  </a:cubicBezTo>
                  <a:cubicBezTo>
                    <a:pt x="13170" y="2008169"/>
                    <a:pt x="0" y="1976373"/>
                    <a:pt x="0" y="1943220"/>
                  </a:cubicBezTo>
                  <a:lnTo>
                    <a:pt x="0" y="125004"/>
                  </a:lnTo>
                  <a:cubicBezTo>
                    <a:pt x="0" y="91851"/>
                    <a:pt x="13170" y="60055"/>
                    <a:pt x="36613" y="36613"/>
                  </a:cubicBezTo>
                  <a:cubicBezTo>
                    <a:pt x="60055" y="13170"/>
                    <a:pt x="91851" y="0"/>
                    <a:pt x="125004"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5" name="TextBox 25"/>
            <p:cNvSpPr txBox="1"/>
            <p:nvPr/>
          </p:nvSpPr>
          <p:spPr>
            <a:xfrm>
              <a:off x="0" y="-95250"/>
              <a:ext cx="1022038" cy="2163474"/>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26" name="Group 26"/>
          <p:cNvGrpSpPr/>
          <p:nvPr/>
        </p:nvGrpSpPr>
        <p:grpSpPr>
          <a:xfrm>
            <a:off x="2299629" y="1037470"/>
            <a:ext cx="1467408" cy="1467408"/>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28" name="TextBox 28"/>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1</a:t>
              </a:r>
            </a:p>
          </p:txBody>
        </p:sp>
      </p:grpSp>
      <p:sp>
        <p:nvSpPr>
          <p:cNvPr id="29" name="TextBox 29"/>
          <p:cNvSpPr txBox="1"/>
          <p:nvPr/>
        </p:nvSpPr>
        <p:spPr>
          <a:xfrm>
            <a:off x="1328780" y="3387685"/>
            <a:ext cx="3409106" cy="5222194"/>
          </a:xfrm>
          <a:prstGeom prst="rect">
            <a:avLst/>
          </a:prstGeom>
        </p:spPr>
        <p:txBody>
          <a:bodyPr lIns="0" tIns="0" rIns="0" bIns="0" rtlCol="0" anchor="t">
            <a:spAutoFit/>
          </a:bodyPr>
          <a:lstStyle/>
          <a:p>
            <a:pPr algn="ctr">
              <a:lnSpc>
                <a:spcPts val="3801"/>
              </a:lnSpc>
            </a:pPr>
            <a:r>
              <a:rPr lang="en-US" sz="2621">
                <a:solidFill>
                  <a:srgbClr val="FFFFFF"/>
                </a:solidFill>
                <a:latin typeface="Montserrat"/>
              </a:rPr>
              <a:t>Data is collected from the </a:t>
            </a:r>
            <a:r>
              <a:rPr lang="en-US" sz="2621">
                <a:solidFill>
                  <a:srgbClr val="FFFFFF"/>
                </a:solidFill>
                <a:latin typeface="Montserrat Bold"/>
              </a:rPr>
              <a:t>Yahoo Finance API</a:t>
            </a:r>
            <a:r>
              <a:rPr lang="en-US" sz="2621">
                <a:solidFill>
                  <a:srgbClr val="FFFFFF"/>
                </a:solidFill>
                <a:latin typeface="Montserrat"/>
              </a:rPr>
              <a:t>.</a:t>
            </a:r>
          </a:p>
          <a:p>
            <a:pPr marL="0" lvl="1" indent="0" algn="ctr">
              <a:lnSpc>
                <a:spcPts val="3801"/>
              </a:lnSpc>
              <a:spcBef>
                <a:spcPct val="0"/>
              </a:spcBef>
            </a:pPr>
            <a:r>
              <a:rPr lang="en-US" sz="2621">
                <a:solidFill>
                  <a:srgbClr val="FFFFFF"/>
                </a:solidFill>
                <a:latin typeface="Montserrat"/>
              </a:rPr>
              <a:t>Contains records of daily coin prices including the Opening price, Maximum price, Minimum price, Close price and Volume. </a:t>
            </a:r>
          </a:p>
        </p:txBody>
      </p:sp>
      <p:grpSp>
        <p:nvGrpSpPr>
          <p:cNvPr id="30" name="Group 30"/>
          <p:cNvGrpSpPr/>
          <p:nvPr/>
        </p:nvGrpSpPr>
        <p:grpSpPr>
          <a:xfrm>
            <a:off x="1206292" y="2201841"/>
            <a:ext cx="3654083" cy="1027494"/>
            <a:chOff x="0" y="0"/>
            <a:chExt cx="962392" cy="270616"/>
          </a:xfrm>
        </p:grpSpPr>
        <p:sp>
          <p:nvSpPr>
            <p:cNvPr id="31" name="Freeform 31"/>
            <p:cNvSpPr/>
            <p:nvPr/>
          </p:nvSpPr>
          <p:spPr>
            <a:xfrm>
              <a:off x="0" y="0"/>
              <a:ext cx="962392" cy="270616"/>
            </a:xfrm>
            <a:custGeom>
              <a:avLst/>
              <a:gdLst/>
              <a:ahLst/>
              <a:cxnLst/>
              <a:rect l="l" t="t" r="r" b="b"/>
              <a:pathLst>
                <a:path w="962392" h="270616">
                  <a:moveTo>
                    <a:pt x="125004" y="0"/>
                  </a:moveTo>
                  <a:lnTo>
                    <a:pt x="837389" y="0"/>
                  </a:lnTo>
                  <a:cubicBezTo>
                    <a:pt x="870542" y="0"/>
                    <a:pt x="902337" y="13170"/>
                    <a:pt x="925779" y="36613"/>
                  </a:cubicBezTo>
                  <a:cubicBezTo>
                    <a:pt x="949222" y="60055"/>
                    <a:pt x="962392" y="91851"/>
                    <a:pt x="962392" y="125004"/>
                  </a:cubicBezTo>
                  <a:lnTo>
                    <a:pt x="962392" y="145612"/>
                  </a:lnTo>
                  <a:cubicBezTo>
                    <a:pt x="962392" y="178765"/>
                    <a:pt x="949222" y="210560"/>
                    <a:pt x="925779" y="234003"/>
                  </a:cubicBezTo>
                  <a:cubicBezTo>
                    <a:pt x="902337" y="257446"/>
                    <a:pt x="870542" y="270616"/>
                    <a:pt x="837389" y="270616"/>
                  </a:cubicBezTo>
                  <a:lnTo>
                    <a:pt x="125004" y="270616"/>
                  </a:lnTo>
                  <a:cubicBezTo>
                    <a:pt x="91851" y="270616"/>
                    <a:pt x="60055" y="257446"/>
                    <a:pt x="36613" y="234003"/>
                  </a:cubicBezTo>
                  <a:cubicBezTo>
                    <a:pt x="13170" y="210560"/>
                    <a:pt x="0" y="178765"/>
                    <a:pt x="0" y="145612"/>
                  </a:cubicBezTo>
                  <a:lnTo>
                    <a:pt x="0" y="125004"/>
                  </a:lnTo>
                  <a:cubicBezTo>
                    <a:pt x="0" y="91851"/>
                    <a:pt x="13170" y="60055"/>
                    <a:pt x="36613" y="36613"/>
                  </a:cubicBezTo>
                  <a:cubicBezTo>
                    <a:pt x="60055" y="13170"/>
                    <a:pt x="91851" y="0"/>
                    <a:pt x="125004"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32" name="TextBox 32"/>
            <p:cNvSpPr txBox="1"/>
            <p:nvPr/>
          </p:nvSpPr>
          <p:spPr>
            <a:xfrm>
              <a:off x="0" y="-85725"/>
              <a:ext cx="962392" cy="356341"/>
            </a:xfrm>
            <a:prstGeom prst="rect">
              <a:avLst/>
            </a:prstGeom>
          </p:spPr>
          <p:txBody>
            <a:bodyPr lIns="50800" tIns="50800" rIns="50800" bIns="50800" rtlCol="0" anchor="ctr"/>
            <a:lstStyle/>
            <a:p>
              <a:pPr algn="ctr">
                <a:lnSpc>
                  <a:spcPts val="3220"/>
                </a:lnSpc>
              </a:pPr>
              <a:r>
                <a:rPr lang="en-US" sz="1988">
                  <a:solidFill>
                    <a:srgbClr val="FFFFFF"/>
                  </a:solidFill>
                  <a:latin typeface="Montserrat"/>
                </a:rPr>
                <a:t>Data Acquisition</a:t>
              </a:r>
            </a:p>
          </p:txBody>
        </p:sp>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6240201" y="8555143"/>
            <a:ext cx="4635925" cy="3859407"/>
          </a:xfrm>
          <a:custGeom>
            <a:avLst/>
            <a:gdLst/>
            <a:ahLst/>
            <a:cxnLst/>
            <a:rect l="l" t="t" r="r" b="b"/>
            <a:pathLst>
              <a:path w="4635925" h="3859407">
                <a:moveTo>
                  <a:pt x="0" y="0"/>
                </a:moveTo>
                <a:lnTo>
                  <a:pt x="4635925" y="0"/>
                </a:lnTo>
                <a:lnTo>
                  <a:pt x="4635925" y="3859407"/>
                </a:lnTo>
                <a:lnTo>
                  <a:pt x="0" y="3859407"/>
                </a:lnTo>
                <a:lnTo>
                  <a:pt x="0" y="0"/>
                </a:lnTo>
                <a:close/>
              </a:path>
            </a:pathLst>
          </a:custGeom>
          <a:blipFill>
            <a:blip r:embed="rId3"/>
            <a:stretch>
              <a:fillRect/>
            </a:stretch>
          </a:blipFill>
        </p:spPr>
      </p:sp>
      <p:sp>
        <p:nvSpPr>
          <p:cNvPr id="4" name="Freeform 4"/>
          <p:cNvSpPr/>
          <p:nvPr/>
        </p:nvSpPr>
        <p:spPr>
          <a:xfrm flipH="1" flipV="1">
            <a:off x="16780899" y="292042"/>
            <a:ext cx="1507101" cy="1969820"/>
          </a:xfrm>
          <a:custGeom>
            <a:avLst/>
            <a:gdLst/>
            <a:ahLst/>
            <a:cxnLst/>
            <a:rect l="l" t="t" r="r" b="b"/>
            <a:pathLst>
              <a:path w="1507101" h="1969820">
                <a:moveTo>
                  <a:pt x="1507101" y="1969820"/>
                </a:moveTo>
                <a:lnTo>
                  <a:pt x="0" y="1969820"/>
                </a:lnTo>
                <a:lnTo>
                  <a:pt x="0" y="0"/>
                </a:lnTo>
                <a:lnTo>
                  <a:pt x="1507101" y="0"/>
                </a:lnTo>
                <a:lnTo>
                  <a:pt x="1507101" y="1969820"/>
                </a:lnTo>
                <a:close/>
              </a:path>
            </a:pathLst>
          </a:custGeom>
          <a:blipFill>
            <a:blip r:embed="rId4"/>
            <a:stretch>
              <a:fillRect l="-321036" b="-144015"/>
            </a:stretch>
          </a:blipFill>
        </p:spPr>
      </p:sp>
      <p:grpSp>
        <p:nvGrpSpPr>
          <p:cNvPr id="5" name="Group 5"/>
          <p:cNvGrpSpPr/>
          <p:nvPr/>
        </p:nvGrpSpPr>
        <p:grpSpPr>
          <a:xfrm>
            <a:off x="472588" y="543248"/>
            <a:ext cx="1467408" cy="146740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7" name="TextBox 7"/>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1</a:t>
              </a:r>
            </a:p>
          </p:txBody>
        </p:sp>
      </p:grpSp>
      <p:grpSp>
        <p:nvGrpSpPr>
          <p:cNvPr id="8" name="Group 8"/>
          <p:cNvGrpSpPr/>
          <p:nvPr/>
        </p:nvGrpSpPr>
        <p:grpSpPr>
          <a:xfrm>
            <a:off x="2375269" y="508856"/>
            <a:ext cx="14405630" cy="1400930"/>
            <a:chOff x="0" y="-66989"/>
            <a:chExt cx="3794075" cy="368969"/>
          </a:xfrm>
        </p:grpSpPr>
        <p:sp>
          <p:nvSpPr>
            <p:cNvPr id="9" name="Freeform 9"/>
            <p:cNvSpPr/>
            <p:nvPr/>
          </p:nvSpPr>
          <p:spPr>
            <a:xfrm>
              <a:off x="0" y="0"/>
              <a:ext cx="3794075" cy="301980"/>
            </a:xfrm>
            <a:custGeom>
              <a:avLst/>
              <a:gdLst/>
              <a:ahLst/>
              <a:cxnLst/>
              <a:rect l="l" t="t" r="r" b="b"/>
              <a:pathLst>
                <a:path w="3794075" h="301980">
                  <a:moveTo>
                    <a:pt x="31708" y="0"/>
                  </a:moveTo>
                  <a:lnTo>
                    <a:pt x="3762367" y="0"/>
                  </a:lnTo>
                  <a:cubicBezTo>
                    <a:pt x="3770777" y="0"/>
                    <a:pt x="3778842" y="3341"/>
                    <a:pt x="3784788" y="9287"/>
                  </a:cubicBezTo>
                  <a:cubicBezTo>
                    <a:pt x="3790735" y="15233"/>
                    <a:pt x="3794075" y="23298"/>
                    <a:pt x="3794075" y="31708"/>
                  </a:cubicBezTo>
                  <a:lnTo>
                    <a:pt x="3794075" y="270272"/>
                  </a:lnTo>
                  <a:cubicBezTo>
                    <a:pt x="3794075" y="278682"/>
                    <a:pt x="3790735" y="286747"/>
                    <a:pt x="3784788" y="292693"/>
                  </a:cubicBezTo>
                  <a:cubicBezTo>
                    <a:pt x="3778842" y="298640"/>
                    <a:pt x="3770777" y="301980"/>
                    <a:pt x="3762367" y="301980"/>
                  </a:cubicBezTo>
                  <a:lnTo>
                    <a:pt x="31708" y="301980"/>
                  </a:lnTo>
                  <a:cubicBezTo>
                    <a:pt x="23298" y="301980"/>
                    <a:pt x="15233" y="298640"/>
                    <a:pt x="9287" y="292693"/>
                  </a:cubicBezTo>
                  <a:cubicBezTo>
                    <a:pt x="3341" y="286747"/>
                    <a:pt x="0" y="278682"/>
                    <a:pt x="0" y="270272"/>
                  </a:cubicBezTo>
                  <a:lnTo>
                    <a:pt x="0" y="31708"/>
                  </a:lnTo>
                  <a:cubicBezTo>
                    <a:pt x="0" y="23298"/>
                    <a:pt x="3341" y="15233"/>
                    <a:pt x="9287" y="9287"/>
                  </a:cubicBezTo>
                  <a:cubicBezTo>
                    <a:pt x="15233" y="3341"/>
                    <a:pt x="23298" y="0"/>
                    <a:pt x="31708"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10" name="TextBox 10"/>
            <p:cNvSpPr txBox="1"/>
            <p:nvPr/>
          </p:nvSpPr>
          <p:spPr>
            <a:xfrm>
              <a:off x="0" y="-66989"/>
              <a:ext cx="3794075" cy="368969"/>
            </a:xfrm>
            <a:prstGeom prst="rect">
              <a:avLst/>
            </a:prstGeom>
          </p:spPr>
          <p:txBody>
            <a:bodyPr lIns="50800" tIns="50800" rIns="50800" bIns="50800" rtlCol="0" anchor="ctr"/>
            <a:lstStyle/>
            <a:p>
              <a:pPr algn="ctr">
                <a:lnSpc>
                  <a:spcPts val="7776"/>
                </a:lnSpc>
              </a:pPr>
              <a:r>
                <a:rPr lang="en-US" sz="4800" b="1" dirty="0">
                  <a:solidFill>
                    <a:srgbClr val="FFFFFF"/>
                  </a:solidFill>
                  <a:latin typeface="Montserrat"/>
                </a:rPr>
                <a:t>Data Acquisition</a:t>
              </a:r>
            </a:p>
          </p:txBody>
        </p:sp>
      </p:grpSp>
      <p:grpSp>
        <p:nvGrpSpPr>
          <p:cNvPr id="11" name="Group 11"/>
          <p:cNvGrpSpPr/>
          <p:nvPr/>
        </p:nvGrpSpPr>
        <p:grpSpPr>
          <a:xfrm>
            <a:off x="1790780" y="2261862"/>
            <a:ext cx="15574607" cy="7394504"/>
            <a:chOff x="0" y="0"/>
            <a:chExt cx="4356178" cy="2068224"/>
          </a:xfrm>
        </p:grpSpPr>
        <p:sp>
          <p:nvSpPr>
            <p:cNvPr id="12" name="Freeform 12"/>
            <p:cNvSpPr/>
            <p:nvPr/>
          </p:nvSpPr>
          <p:spPr>
            <a:xfrm>
              <a:off x="0" y="0"/>
              <a:ext cx="4356178" cy="2068224"/>
            </a:xfrm>
            <a:custGeom>
              <a:avLst/>
              <a:gdLst/>
              <a:ahLst/>
              <a:cxnLst/>
              <a:rect l="l" t="t" r="r" b="b"/>
              <a:pathLst>
                <a:path w="4356178" h="2068224">
                  <a:moveTo>
                    <a:pt x="29328" y="0"/>
                  </a:moveTo>
                  <a:lnTo>
                    <a:pt x="4326850" y="0"/>
                  </a:lnTo>
                  <a:cubicBezTo>
                    <a:pt x="4343048" y="0"/>
                    <a:pt x="4356178" y="13131"/>
                    <a:pt x="4356178" y="29328"/>
                  </a:cubicBezTo>
                  <a:lnTo>
                    <a:pt x="4356178" y="2038896"/>
                  </a:lnTo>
                  <a:cubicBezTo>
                    <a:pt x="4356178" y="2055093"/>
                    <a:pt x="4343048" y="2068224"/>
                    <a:pt x="4326850" y="2068224"/>
                  </a:cubicBezTo>
                  <a:lnTo>
                    <a:pt x="29328" y="2068224"/>
                  </a:lnTo>
                  <a:cubicBezTo>
                    <a:pt x="21550" y="2068224"/>
                    <a:pt x="14090" y="2065134"/>
                    <a:pt x="8590" y="2059634"/>
                  </a:cubicBezTo>
                  <a:cubicBezTo>
                    <a:pt x="3090" y="2054134"/>
                    <a:pt x="0" y="2046674"/>
                    <a:pt x="0" y="2038896"/>
                  </a:cubicBezTo>
                  <a:lnTo>
                    <a:pt x="0" y="29328"/>
                  </a:lnTo>
                  <a:cubicBezTo>
                    <a:pt x="0" y="13131"/>
                    <a:pt x="13131" y="0"/>
                    <a:pt x="29328"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3" name="TextBox 13"/>
            <p:cNvSpPr txBox="1"/>
            <p:nvPr/>
          </p:nvSpPr>
          <p:spPr>
            <a:xfrm>
              <a:off x="0" y="-95250"/>
              <a:ext cx="4356178" cy="2163474"/>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14" name="Freeform 14"/>
          <p:cNvSpPr/>
          <p:nvPr/>
        </p:nvSpPr>
        <p:spPr>
          <a:xfrm>
            <a:off x="10189939" y="2424829"/>
            <a:ext cx="6447416" cy="3748276"/>
          </a:xfrm>
          <a:custGeom>
            <a:avLst/>
            <a:gdLst/>
            <a:ahLst/>
            <a:cxnLst/>
            <a:rect l="l" t="t" r="r" b="b"/>
            <a:pathLst>
              <a:path w="6447416" h="3748276">
                <a:moveTo>
                  <a:pt x="0" y="0"/>
                </a:moveTo>
                <a:lnTo>
                  <a:pt x="6447417" y="0"/>
                </a:lnTo>
                <a:lnTo>
                  <a:pt x="6447417" y="3748276"/>
                </a:lnTo>
                <a:lnTo>
                  <a:pt x="0" y="3748276"/>
                </a:lnTo>
                <a:lnTo>
                  <a:pt x="0" y="0"/>
                </a:lnTo>
                <a:close/>
              </a:path>
            </a:pathLst>
          </a:custGeom>
          <a:blipFill>
            <a:blip r:embed="rId5"/>
            <a:stretch>
              <a:fillRect/>
            </a:stretch>
          </a:blipFill>
        </p:spPr>
      </p:sp>
      <p:sp>
        <p:nvSpPr>
          <p:cNvPr id="15" name="Freeform 15"/>
          <p:cNvSpPr/>
          <p:nvPr/>
        </p:nvSpPr>
        <p:spPr>
          <a:xfrm>
            <a:off x="10189939" y="6248145"/>
            <a:ext cx="6447416" cy="3182902"/>
          </a:xfrm>
          <a:custGeom>
            <a:avLst/>
            <a:gdLst/>
            <a:ahLst/>
            <a:cxnLst/>
            <a:rect l="l" t="t" r="r" b="b"/>
            <a:pathLst>
              <a:path w="6447416" h="3182902">
                <a:moveTo>
                  <a:pt x="0" y="0"/>
                </a:moveTo>
                <a:lnTo>
                  <a:pt x="6447417" y="0"/>
                </a:lnTo>
                <a:lnTo>
                  <a:pt x="6447417" y="3182902"/>
                </a:lnTo>
                <a:lnTo>
                  <a:pt x="0" y="3182902"/>
                </a:lnTo>
                <a:lnTo>
                  <a:pt x="0" y="0"/>
                </a:lnTo>
                <a:close/>
              </a:path>
            </a:pathLst>
          </a:custGeom>
          <a:blipFill>
            <a:blip r:embed="rId6"/>
            <a:stretch>
              <a:fillRect/>
            </a:stretch>
          </a:blipFill>
        </p:spPr>
      </p:sp>
      <p:sp>
        <p:nvSpPr>
          <p:cNvPr id="16" name="TextBox 16"/>
          <p:cNvSpPr txBox="1"/>
          <p:nvPr/>
        </p:nvSpPr>
        <p:spPr>
          <a:xfrm>
            <a:off x="2375269" y="2878228"/>
            <a:ext cx="7638088" cy="6552819"/>
          </a:xfrm>
          <a:prstGeom prst="rect">
            <a:avLst/>
          </a:prstGeom>
        </p:spPr>
        <p:txBody>
          <a:bodyPr lIns="0" tIns="0" rIns="0" bIns="0" rtlCol="0" anchor="t">
            <a:spAutoFit/>
          </a:bodyPr>
          <a:lstStyle/>
          <a:p>
            <a:pPr>
              <a:lnSpc>
                <a:spcPts val="3695"/>
              </a:lnSpc>
            </a:pPr>
            <a:r>
              <a:rPr lang="en-US" sz="2639">
                <a:solidFill>
                  <a:srgbClr val="EDEDED"/>
                </a:solidFill>
                <a:latin typeface="Codec Pro"/>
              </a:rPr>
              <a:t>The Data is taken from the yahoo finance API for both the chosen crypto tokens are acquired for the last 5 years. The dataset contains the opening, closing, High and Low price for the day as well as the Volume of the token. </a:t>
            </a:r>
          </a:p>
          <a:p>
            <a:pPr>
              <a:lnSpc>
                <a:spcPts val="3695"/>
              </a:lnSpc>
            </a:pPr>
            <a:endParaRPr lang="en-US" sz="2639">
              <a:solidFill>
                <a:srgbClr val="EDEDED"/>
              </a:solidFill>
              <a:latin typeface="Codec Pro"/>
            </a:endParaRPr>
          </a:p>
          <a:p>
            <a:pPr>
              <a:lnSpc>
                <a:spcPts val="3695"/>
              </a:lnSpc>
            </a:pPr>
            <a:r>
              <a:rPr lang="en-US" sz="2639">
                <a:solidFill>
                  <a:srgbClr val="EDEDED"/>
                </a:solidFill>
                <a:latin typeface="Codec Pro"/>
              </a:rPr>
              <a:t>Target variable : Close price</a:t>
            </a:r>
          </a:p>
          <a:p>
            <a:pPr>
              <a:lnSpc>
                <a:spcPts val="3695"/>
              </a:lnSpc>
            </a:pPr>
            <a:endParaRPr lang="en-US" sz="2639">
              <a:solidFill>
                <a:srgbClr val="EDEDED"/>
              </a:solidFill>
              <a:latin typeface="Codec Pro"/>
            </a:endParaRPr>
          </a:p>
          <a:p>
            <a:pPr>
              <a:lnSpc>
                <a:spcPts val="3695"/>
              </a:lnSpc>
            </a:pPr>
            <a:r>
              <a:rPr lang="en-US" sz="2639">
                <a:solidFill>
                  <a:srgbClr val="EDEDED"/>
                </a:solidFill>
                <a:latin typeface="Codec Pro"/>
              </a:rPr>
              <a:t>Independent variables : </a:t>
            </a:r>
          </a:p>
          <a:p>
            <a:pPr marL="569974" lvl="1" indent="-284987">
              <a:lnSpc>
                <a:spcPts val="3695"/>
              </a:lnSpc>
              <a:buFont typeface="Arial"/>
              <a:buChar char="•"/>
            </a:pPr>
            <a:r>
              <a:rPr lang="en-US" sz="2639">
                <a:solidFill>
                  <a:srgbClr val="EDEDED"/>
                </a:solidFill>
                <a:latin typeface="Codec Pro"/>
              </a:rPr>
              <a:t>Open price</a:t>
            </a:r>
          </a:p>
          <a:p>
            <a:pPr marL="569974" lvl="1" indent="-284987">
              <a:lnSpc>
                <a:spcPts val="3695"/>
              </a:lnSpc>
              <a:buFont typeface="Arial"/>
              <a:buChar char="•"/>
            </a:pPr>
            <a:r>
              <a:rPr lang="en-US" sz="2639">
                <a:solidFill>
                  <a:srgbClr val="EDEDED"/>
                </a:solidFill>
                <a:latin typeface="Codec Pro"/>
              </a:rPr>
              <a:t>Highest Price</a:t>
            </a:r>
          </a:p>
          <a:p>
            <a:pPr marL="569974" lvl="1" indent="-284987">
              <a:lnSpc>
                <a:spcPts val="3695"/>
              </a:lnSpc>
              <a:buFont typeface="Arial"/>
              <a:buChar char="•"/>
            </a:pPr>
            <a:r>
              <a:rPr lang="en-US" sz="2639">
                <a:solidFill>
                  <a:srgbClr val="EDEDED"/>
                </a:solidFill>
                <a:latin typeface="Codec Pro"/>
              </a:rPr>
              <a:t>Lowest Price</a:t>
            </a:r>
          </a:p>
          <a:p>
            <a:pPr marL="569974" lvl="1" indent="-284987">
              <a:lnSpc>
                <a:spcPts val="3695"/>
              </a:lnSpc>
              <a:buFont typeface="Arial"/>
              <a:buChar char="•"/>
            </a:pPr>
            <a:r>
              <a:rPr lang="en-US" sz="2639">
                <a:solidFill>
                  <a:srgbClr val="EDEDED"/>
                </a:solidFill>
                <a:latin typeface="Codec Pro"/>
              </a:rPr>
              <a:t>Volume</a:t>
            </a:r>
          </a:p>
          <a:p>
            <a:pPr>
              <a:lnSpc>
                <a:spcPts val="3695"/>
              </a:lnSpc>
            </a:pPr>
            <a:endParaRPr lang="en-US" sz="2639">
              <a:solidFill>
                <a:srgbClr val="EDEDED"/>
              </a:solidFill>
              <a:latin typeface="Codec Pro"/>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a:off x="14520963" y="6680175"/>
            <a:ext cx="4635925" cy="3859407"/>
          </a:xfrm>
          <a:custGeom>
            <a:avLst/>
            <a:gdLst/>
            <a:ahLst/>
            <a:cxnLst/>
            <a:rect l="l" t="t" r="r" b="b"/>
            <a:pathLst>
              <a:path w="4635925" h="3859407">
                <a:moveTo>
                  <a:pt x="0" y="0"/>
                </a:moveTo>
                <a:lnTo>
                  <a:pt x="4635925" y="0"/>
                </a:lnTo>
                <a:lnTo>
                  <a:pt x="4635925" y="3859407"/>
                </a:lnTo>
                <a:lnTo>
                  <a:pt x="0" y="3859407"/>
                </a:lnTo>
                <a:lnTo>
                  <a:pt x="0" y="0"/>
                </a:lnTo>
                <a:close/>
              </a:path>
            </a:pathLst>
          </a:custGeom>
          <a:blipFill>
            <a:blip r:embed="rId3"/>
            <a:stretch>
              <a:fillRect/>
            </a:stretch>
          </a:blipFill>
        </p:spPr>
      </p:sp>
      <p:sp>
        <p:nvSpPr>
          <p:cNvPr id="4" name="Freeform 4"/>
          <p:cNvSpPr/>
          <p:nvPr/>
        </p:nvSpPr>
        <p:spPr>
          <a:xfrm flipH="1" flipV="1">
            <a:off x="16780899" y="292042"/>
            <a:ext cx="1507101" cy="1969820"/>
          </a:xfrm>
          <a:custGeom>
            <a:avLst/>
            <a:gdLst/>
            <a:ahLst/>
            <a:cxnLst/>
            <a:rect l="l" t="t" r="r" b="b"/>
            <a:pathLst>
              <a:path w="1507101" h="1969820">
                <a:moveTo>
                  <a:pt x="1507101" y="1969820"/>
                </a:moveTo>
                <a:lnTo>
                  <a:pt x="0" y="1969820"/>
                </a:lnTo>
                <a:lnTo>
                  <a:pt x="0" y="0"/>
                </a:lnTo>
                <a:lnTo>
                  <a:pt x="1507101" y="0"/>
                </a:lnTo>
                <a:lnTo>
                  <a:pt x="1507101" y="1969820"/>
                </a:lnTo>
                <a:close/>
              </a:path>
            </a:pathLst>
          </a:custGeom>
          <a:blipFill>
            <a:blip r:embed="rId4"/>
            <a:stretch>
              <a:fillRect l="-321036" b="-144015"/>
            </a:stretch>
          </a:blipFill>
        </p:spPr>
      </p:sp>
      <p:grpSp>
        <p:nvGrpSpPr>
          <p:cNvPr id="5" name="Group 5"/>
          <p:cNvGrpSpPr/>
          <p:nvPr/>
        </p:nvGrpSpPr>
        <p:grpSpPr>
          <a:xfrm>
            <a:off x="6374597" y="1028700"/>
            <a:ext cx="1467408" cy="146740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7" name="TextBox 7"/>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2</a:t>
              </a:r>
            </a:p>
          </p:txBody>
        </p:sp>
      </p:grpSp>
      <p:grpSp>
        <p:nvGrpSpPr>
          <p:cNvPr id="8" name="Group 8"/>
          <p:cNvGrpSpPr/>
          <p:nvPr/>
        </p:nvGrpSpPr>
        <p:grpSpPr>
          <a:xfrm>
            <a:off x="5280367" y="2201841"/>
            <a:ext cx="3654083" cy="7394504"/>
            <a:chOff x="0" y="0"/>
            <a:chExt cx="1022038" cy="2068224"/>
          </a:xfrm>
        </p:grpSpPr>
        <p:sp>
          <p:nvSpPr>
            <p:cNvPr id="9" name="Freeform 9"/>
            <p:cNvSpPr/>
            <p:nvPr/>
          </p:nvSpPr>
          <p:spPr>
            <a:xfrm>
              <a:off x="0" y="0"/>
              <a:ext cx="1022038" cy="2068224"/>
            </a:xfrm>
            <a:custGeom>
              <a:avLst/>
              <a:gdLst/>
              <a:ahLst/>
              <a:cxnLst/>
              <a:rect l="l" t="t" r="r" b="b"/>
              <a:pathLst>
                <a:path w="1022038" h="2068224">
                  <a:moveTo>
                    <a:pt x="125004" y="0"/>
                  </a:moveTo>
                  <a:lnTo>
                    <a:pt x="897034" y="0"/>
                  </a:lnTo>
                  <a:cubicBezTo>
                    <a:pt x="930187" y="0"/>
                    <a:pt x="961982" y="13170"/>
                    <a:pt x="985425" y="36613"/>
                  </a:cubicBezTo>
                  <a:cubicBezTo>
                    <a:pt x="1008868" y="60055"/>
                    <a:pt x="1022038" y="91851"/>
                    <a:pt x="1022038" y="125004"/>
                  </a:cubicBezTo>
                  <a:lnTo>
                    <a:pt x="1022038" y="1943220"/>
                  </a:lnTo>
                  <a:cubicBezTo>
                    <a:pt x="1022038" y="1976373"/>
                    <a:pt x="1008868" y="2008169"/>
                    <a:pt x="985425" y="2031611"/>
                  </a:cubicBezTo>
                  <a:cubicBezTo>
                    <a:pt x="961982" y="2055054"/>
                    <a:pt x="930187" y="2068224"/>
                    <a:pt x="897034" y="2068224"/>
                  </a:cubicBezTo>
                  <a:lnTo>
                    <a:pt x="125004" y="2068224"/>
                  </a:lnTo>
                  <a:cubicBezTo>
                    <a:pt x="91851" y="2068224"/>
                    <a:pt x="60055" y="2055054"/>
                    <a:pt x="36613" y="2031611"/>
                  </a:cubicBezTo>
                  <a:cubicBezTo>
                    <a:pt x="13170" y="2008169"/>
                    <a:pt x="0" y="1976373"/>
                    <a:pt x="0" y="1943220"/>
                  </a:cubicBezTo>
                  <a:lnTo>
                    <a:pt x="0" y="125004"/>
                  </a:lnTo>
                  <a:cubicBezTo>
                    <a:pt x="0" y="91851"/>
                    <a:pt x="13170" y="60055"/>
                    <a:pt x="36613" y="36613"/>
                  </a:cubicBezTo>
                  <a:cubicBezTo>
                    <a:pt x="60055" y="13170"/>
                    <a:pt x="91851" y="0"/>
                    <a:pt x="125004"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0" name="TextBox 10"/>
            <p:cNvSpPr txBox="1"/>
            <p:nvPr/>
          </p:nvSpPr>
          <p:spPr>
            <a:xfrm>
              <a:off x="0" y="-95250"/>
              <a:ext cx="1022038" cy="2163474"/>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11" name="Group 11"/>
          <p:cNvGrpSpPr/>
          <p:nvPr/>
        </p:nvGrpSpPr>
        <p:grpSpPr>
          <a:xfrm>
            <a:off x="5281260" y="2193070"/>
            <a:ext cx="3654083" cy="1380298"/>
            <a:chOff x="0" y="0"/>
            <a:chExt cx="962392" cy="363535"/>
          </a:xfrm>
        </p:grpSpPr>
        <p:sp>
          <p:nvSpPr>
            <p:cNvPr id="12" name="Freeform 12"/>
            <p:cNvSpPr/>
            <p:nvPr/>
          </p:nvSpPr>
          <p:spPr>
            <a:xfrm>
              <a:off x="0" y="0"/>
              <a:ext cx="962392" cy="363535"/>
            </a:xfrm>
            <a:custGeom>
              <a:avLst/>
              <a:gdLst/>
              <a:ahLst/>
              <a:cxnLst/>
              <a:rect l="l" t="t" r="r" b="b"/>
              <a:pathLst>
                <a:path w="962392" h="363535">
                  <a:moveTo>
                    <a:pt x="125004" y="0"/>
                  </a:moveTo>
                  <a:lnTo>
                    <a:pt x="837389" y="0"/>
                  </a:lnTo>
                  <a:cubicBezTo>
                    <a:pt x="870542" y="0"/>
                    <a:pt x="902337" y="13170"/>
                    <a:pt x="925779" y="36613"/>
                  </a:cubicBezTo>
                  <a:cubicBezTo>
                    <a:pt x="949222" y="60055"/>
                    <a:pt x="962392" y="91851"/>
                    <a:pt x="962392" y="125004"/>
                  </a:cubicBezTo>
                  <a:lnTo>
                    <a:pt x="962392" y="238532"/>
                  </a:lnTo>
                  <a:cubicBezTo>
                    <a:pt x="962392" y="271685"/>
                    <a:pt x="949222" y="303480"/>
                    <a:pt x="925779" y="326922"/>
                  </a:cubicBezTo>
                  <a:cubicBezTo>
                    <a:pt x="902337" y="350365"/>
                    <a:pt x="870542" y="363535"/>
                    <a:pt x="837389" y="363535"/>
                  </a:cubicBezTo>
                  <a:lnTo>
                    <a:pt x="125004" y="363535"/>
                  </a:lnTo>
                  <a:cubicBezTo>
                    <a:pt x="91851" y="363535"/>
                    <a:pt x="60055" y="350365"/>
                    <a:pt x="36613" y="326922"/>
                  </a:cubicBezTo>
                  <a:cubicBezTo>
                    <a:pt x="13170" y="303480"/>
                    <a:pt x="0" y="271685"/>
                    <a:pt x="0" y="238532"/>
                  </a:cubicBezTo>
                  <a:lnTo>
                    <a:pt x="0" y="125004"/>
                  </a:lnTo>
                  <a:cubicBezTo>
                    <a:pt x="0" y="91851"/>
                    <a:pt x="13170" y="60055"/>
                    <a:pt x="36613" y="36613"/>
                  </a:cubicBezTo>
                  <a:cubicBezTo>
                    <a:pt x="60055" y="13170"/>
                    <a:pt x="91851" y="0"/>
                    <a:pt x="125004"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13" name="TextBox 13"/>
            <p:cNvSpPr txBox="1"/>
            <p:nvPr/>
          </p:nvSpPr>
          <p:spPr>
            <a:xfrm>
              <a:off x="0" y="-85725"/>
              <a:ext cx="962392" cy="449260"/>
            </a:xfrm>
            <a:prstGeom prst="rect">
              <a:avLst/>
            </a:prstGeom>
          </p:spPr>
          <p:txBody>
            <a:bodyPr lIns="50800" tIns="50800" rIns="50800" bIns="50800" rtlCol="0" anchor="ctr"/>
            <a:lstStyle/>
            <a:p>
              <a:pPr algn="ctr">
                <a:lnSpc>
                  <a:spcPts val="3220"/>
                </a:lnSpc>
              </a:pPr>
              <a:r>
                <a:rPr lang="en-US" sz="1988">
                  <a:solidFill>
                    <a:srgbClr val="FFFFFF"/>
                  </a:solidFill>
                  <a:latin typeface="Montserrat"/>
                </a:rPr>
                <a:t>Data Preprocessing and Augmentation</a:t>
              </a:r>
            </a:p>
          </p:txBody>
        </p:sp>
      </p:grpSp>
      <p:grpSp>
        <p:nvGrpSpPr>
          <p:cNvPr id="14" name="Group 14"/>
          <p:cNvGrpSpPr/>
          <p:nvPr/>
        </p:nvGrpSpPr>
        <p:grpSpPr>
          <a:xfrm>
            <a:off x="10447780" y="1037470"/>
            <a:ext cx="1467408" cy="146740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16" name="TextBox 16"/>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3</a:t>
              </a:r>
            </a:p>
          </p:txBody>
        </p:sp>
      </p:grpSp>
      <p:grpSp>
        <p:nvGrpSpPr>
          <p:cNvPr id="17" name="Group 17"/>
          <p:cNvGrpSpPr/>
          <p:nvPr/>
        </p:nvGrpSpPr>
        <p:grpSpPr>
          <a:xfrm>
            <a:off x="9354443" y="2201841"/>
            <a:ext cx="3654083" cy="1027494"/>
            <a:chOff x="0" y="0"/>
            <a:chExt cx="962392" cy="270616"/>
          </a:xfrm>
        </p:grpSpPr>
        <p:sp>
          <p:nvSpPr>
            <p:cNvPr id="18" name="Freeform 18"/>
            <p:cNvSpPr/>
            <p:nvPr/>
          </p:nvSpPr>
          <p:spPr>
            <a:xfrm>
              <a:off x="0" y="0"/>
              <a:ext cx="962392" cy="270616"/>
            </a:xfrm>
            <a:custGeom>
              <a:avLst/>
              <a:gdLst/>
              <a:ahLst/>
              <a:cxnLst/>
              <a:rect l="l" t="t" r="r" b="b"/>
              <a:pathLst>
                <a:path w="962392" h="270616">
                  <a:moveTo>
                    <a:pt x="125004" y="0"/>
                  </a:moveTo>
                  <a:lnTo>
                    <a:pt x="837389" y="0"/>
                  </a:lnTo>
                  <a:cubicBezTo>
                    <a:pt x="870542" y="0"/>
                    <a:pt x="902337" y="13170"/>
                    <a:pt x="925779" y="36613"/>
                  </a:cubicBezTo>
                  <a:cubicBezTo>
                    <a:pt x="949222" y="60055"/>
                    <a:pt x="962392" y="91851"/>
                    <a:pt x="962392" y="125004"/>
                  </a:cubicBezTo>
                  <a:lnTo>
                    <a:pt x="962392" y="145612"/>
                  </a:lnTo>
                  <a:cubicBezTo>
                    <a:pt x="962392" y="178765"/>
                    <a:pt x="949222" y="210560"/>
                    <a:pt x="925779" y="234003"/>
                  </a:cubicBezTo>
                  <a:cubicBezTo>
                    <a:pt x="902337" y="257446"/>
                    <a:pt x="870542" y="270616"/>
                    <a:pt x="837389" y="270616"/>
                  </a:cubicBezTo>
                  <a:lnTo>
                    <a:pt x="125004" y="270616"/>
                  </a:lnTo>
                  <a:cubicBezTo>
                    <a:pt x="91851" y="270616"/>
                    <a:pt x="60055" y="257446"/>
                    <a:pt x="36613" y="234003"/>
                  </a:cubicBezTo>
                  <a:cubicBezTo>
                    <a:pt x="13170" y="210560"/>
                    <a:pt x="0" y="178765"/>
                    <a:pt x="0" y="145612"/>
                  </a:cubicBezTo>
                  <a:lnTo>
                    <a:pt x="0" y="125004"/>
                  </a:lnTo>
                  <a:cubicBezTo>
                    <a:pt x="0" y="91851"/>
                    <a:pt x="13170" y="60055"/>
                    <a:pt x="36613" y="36613"/>
                  </a:cubicBezTo>
                  <a:cubicBezTo>
                    <a:pt x="60055" y="13170"/>
                    <a:pt x="91851" y="0"/>
                    <a:pt x="125004"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19" name="TextBox 19"/>
            <p:cNvSpPr txBox="1"/>
            <p:nvPr/>
          </p:nvSpPr>
          <p:spPr>
            <a:xfrm>
              <a:off x="0" y="-85725"/>
              <a:ext cx="962392" cy="356341"/>
            </a:xfrm>
            <a:prstGeom prst="rect">
              <a:avLst/>
            </a:prstGeom>
          </p:spPr>
          <p:txBody>
            <a:bodyPr lIns="50800" tIns="50800" rIns="50800" bIns="50800" rtlCol="0" anchor="ctr"/>
            <a:lstStyle/>
            <a:p>
              <a:pPr algn="ctr">
                <a:lnSpc>
                  <a:spcPts val="3220"/>
                </a:lnSpc>
              </a:pPr>
              <a:r>
                <a:rPr lang="en-US" sz="1988">
                  <a:solidFill>
                    <a:srgbClr val="FFFFFF"/>
                  </a:solidFill>
                  <a:latin typeface="Montserrat"/>
                </a:rPr>
                <a:t>Dataset Creation</a:t>
              </a:r>
            </a:p>
          </p:txBody>
        </p:sp>
      </p:grpSp>
      <p:grpSp>
        <p:nvGrpSpPr>
          <p:cNvPr id="20" name="Group 20"/>
          <p:cNvGrpSpPr/>
          <p:nvPr/>
        </p:nvGrpSpPr>
        <p:grpSpPr>
          <a:xfrm>
            <a:off x="14520963" y="1037470"/>
            <a:ext cx="1467408" cy="146740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22" name="TextBox 22"/>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4</a:t>
              </a:r>
            </a:p>
          </p:txBody>
        </p:sp>
      </p:grpSp>
      <p:grpSp>
        <p:nvGrpSpPr>
          <p:cNvPr id="23" name="Group 23"/>
          <p:cNvGrpSpPr/>
          <p:nvPr/>
        </p:nvGrpSpPr>
        <p:grpSpPr>
          <a:xfrm>
            <a:off x="13427625" y="2201841"/>
            <a:ext cx="3654083" cy="1027494"/>
            <a:chOff x="0" y="0"/>
            <a:chExt cx="962392" cy="270616"/>
          </a:xfrm>
        </p:grpSpPr>
        <p:sp>
          <p:nvSpPr>
            <p:cNvPr id="24" name="Freeform 24"/>
            <p:cNvSpPr/>
            <p:nvPr/>
          </p:nvSpPr>
          <p:spPr>
            <a:xfrm>
              <a:off x="0" y="0"/>
              <a:ext cx="962392" cy="270616"/>
            </a:xfrm>
            <a:custGeom>
              <a:avLst/>
              <a:gdLst/>
              <a:ahLst/>
              <a:cxnLst/>
              <a:rect l="l" t="t" r="r" b="b"/>
              <a:pathLst>
                <a:path w="962392" h="270616">
                  <a:moveTo>
                    <a:pt x="125004" y="0"/>
                  </a:moveTo>
                  <a:lnTo>
                    <a:pt x="837389" y="0"/>
                  </a:lnTo>
                  <a:cubicBezTo>
                    <a:pt x="870542" y="0"/>
                    <a:pt x="902337" y="13170"/>
                    <a:pt x="925779" y="36613"/>
                  </a:cubicBezTo>
                  <a:cubicBezTo>
                    <a:pt x="949222" y="60055"/>
                    <a:pt x="962392" y="91851"/>
                    <a:pt x="962392" y="125004"/>
                  </a:cubicBezTo>
                  <a:lnTo>
                    <a:pt x="962392" y="145612"/>
                  </a:lnTo>
                  <a:cubicBezTo>
                    <a:pt x="962392" y="178765"/>
                    <a:pt x="949222" y="210560"/>
                    <a:pt x="925779" y="234003"/>
                  </a:cubicBezTo>
                  <a:cubicBezTo>
                    <a:pt x="902337" y="257446"/>
                    <a:pt x="870542" y="270616"/>
                    <a:pt x="837389" y="270616"/>
                  </a:cubicBezTo>
                  <a:lnTo>
                    <a:pt x="125004" y="270616"/>
                  </a:lnTo>
                  <a:cubicBezTo>
                    <a:pt x="91851" y="270616"/>
                    <a:pt x="60055" y="257446"/>
                    <a:pt x="36613" y="234003"/>
                  </a:cubicBezTo>
                  <a:cubicBezTo>
                    <a:pt x="13170" y="210560"/>
                    <a:pt x="0" y="178765"/>
                    <a:pt x="0" y="145612"/>
                  </a:cubicBezTo>
                  <a:lnTo>
                    <a:pt x="0" y="125004"/>
                  </a:lnTo>
                  <a:cubicBezTo>
                    <a:pt x="0" y="91851"/>
                    <a:pt x="13170" y="60055"/>
                    <a:pt x="36613" y="36613"/>
                  </a:cubicBezTo>
                  <a:cubicBezTo>
                    <a:pt x="60055" y="13170"/>
                    <a:pt x="91851" y="0"/>
                    <a:pt x="125004"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25" name="TextBox 25"/>
            <p:cNvSpPr txBox="1"/>
            <p:nvPr/>
          </p:nvSpPr>
          <p:spPr>
            <a:xfrm>
              <a:off x="0" y="-85725"/>
              <a:ext cx="962392" cy="356341"/>
            </a:xfrm>
            <a:prstGeom prst="rect">
              <a:avLst/>
            </a:prstGeom>
          </p:spPr>
          <p:txBody>
            <a:bodyPr lIns="50800" tIns="50800" rIns="50800" bIns="50800" rtlCol="0" anchor="ctr"/>
            <a:lstStyle/>
            <a:p>
              <a:pPr algn="ctr">
                <a:lnSpc>
                  <a:spcPts val="3220"/>
                </a:lnSpc>
              </a:pPr>
              <a:r>
                <a:rPr lang="en-US" sz="1988">
                  <a:solidFill>
                    <a:srgbClr val="FFFFFF"/>
                  </a:solidFill>
                  <a:latin typeface="Montserrat"/>
                </a:rPr>
                <a:t>Price Prediction</a:t>
              </a:r>
            </a:p>
          </p:txBody>
        </p:sp>
      </p:grpSp>
      <p:grpSp>
        <p:nvGrpSpPr>
          <p:cNvPr id="26" name="Group 26"/>
          <p:cNvGrpSpPr/>
          <p:nvPr/>
        </p:nvGrpSpPr>
        <p:grpSpPr>
          <a:xfrm>
            <a:off x="2299629" y="1037470"/>
            <a:ext cx="1467408" cy="1467408"/>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28" name="TextBox 28"/>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1</a:t>
              </a:r>
            </a:p>
          </p:txBody>
        </p:sp>
      </p:grpSp>
      <p:sp>
        <p:nvSpPr>
          <p:cNvPr id="29" name="TextBox 29"/>
          <p:cNvSpPr txBox="1"/>
          <p:nvPr/>
        </p:nvSpPr>
        <p:spPr>
          <a:xfrm>
            <a:off x="5403748" y="3725663"/>
            <a:ext cx="3409106" cy="5222194"/>
          </a:xfrm>
          <a:prstGeom prst="rect">
            <a:avLst/>
          </a:prstGeom>
        </p:spPr>
        <p:txBody>
          <a:bodyPr lIns="0" tIns="0" rIns="0" bIns="0" rtlCol="0" anchor="t">
            <a:spAutoFit/>
          </a:bodyPr>
          <a:lstStyle/>
          <a:p>
            <a:pPr marL="0" lvl="1" indent="0" algn="ctr">
              <a:lnSpc>
                <a:spcPts val="3801"/>
              </a:lnSpc>
              <a:spcBef>
                <a:spcPct val="0"/>
              </a:spcBef>
            </a:pPr>
            <a:r>
              <a:rPr lang="en-US" sz="2621">
                <a:solidFill>
                  <a:srgbClr val="FFFFFF"/>
                </a:solidFill>
                <a:latin typeface="Montserrat"/>
              </a:rPr>
              <a:t>Dataset is Scaled using </a:t>
            </a:r>
            <a:r>
              <a:rPr lang="en-US" sz="2621">
                <a:solidFill>
                  <a:srgbClr val="FFFFFF"/>
                </a:solidFill>
                <a:latin typeface="Montserrat Bold"/>
              </a:rPr>
              <a:t>Min-Max Scaler</a:t>
            </a:r>
            <a:r>
              <a:rPr lang="en-US" sz="2621">
                <a:solidFill>
                  <a:srgbClr val="FFFFFF"/>
                </a:solidFill>
                <a:latin typeface="Montserrat"/>
              </a:rPr>
              <a:t> to standardize the data and </a:t>
            </a:r>
            <a:r>
              <a:rPr lang="en-US" sz="2621">
                <a:solidFill>
                  <a:srgbClr val="FFFFFF"/>
                </a:solidFill>
                <a:latin typeface="Montserrat Bold"/>
              </a:rPr>
              <a:t>Feature Augmentation</a:t>
            </a:r>
            <a:r>
              <a:rPr lang="en-US" sz="2621">
                <a:solidFill>
                  <a:srgbClr val="FFFFFF"/>
                </a:solidFill>
                <a:latin typeface="Montserrat"/>
              </a:rPr>
              <a:t> is performed using </a:t>
            </a:r>
            <a:r>
              <a:rPr lang="en-US" sz="2621">
                <a:solidFill>
                  <a:srgbClr val="FFFFFF"/>
                </a:solidFill>
                <a:latin typeface="Montserrat Bold"/>
              </a:rPr>
              <a:t>VAE</a:t>
            </a:r>
            <a:r>
              <a:rPr lang="en-US" sz="2621">
                <a:solidFill>
                  <a:srgbClr val="FFFFFF"/>
                </a:solidFill>
                <a:latin typeface="Montserrat"/>
              </a:rPr>
              <a:t> to enrich the data using the latent space encoding</a:t>
            </a:r>
          </a:p>
        </p:txBody>
      </p:sp>
      <p:grpSp>
        <p:nvGrpSpPr>
          <p:cNvPr id="30" name="Group 30"/>
          <p:cNvGrpSpPr/>
          <p:nvPr/>
        </p:nvGrpSpPr>
        <p:grpSpPr>
          <a:xfrm>
            <a:off x="1206292" y="2201841"/>
            <a:ext cx="3654083" cy="1027494"/>
            <a:chOff x="0" y="0"/>
            <a:chExt cx="962392" cy="270616"/>
          </a:xfrm>
        </p:grpSpPr>
        <p:sp>
          <p:nvSpPr>
            <p:cNvPr id="31" name="Freeform 31"/>
            <p:cNvSpPr/>
            <p:nvPr/>
          </p:nvSpPr>
          <p:spPr>
            <a:xfrm>
              <a:off x="0" y="0"/>
              <a:ext cx="962392" cy="270616"/>
            </a:xfrm>
            <a:custGeom>
              <a:avLst/>
              <a:gdLst/>
              <a:ahLst/>
              <a:cxnLst/>
              <a:rect l="l" t="t" r="r" b="b"/>
              <a:pathLst>
                <a:path w="962392" h="270616">
                  <a:moveTo>
                    <a:pt x="125004" y="0"/>
                  </a:moveTo>
                  <a:lnTo>
                    <a:pt x="837389" y="0"/>
                  </a:lnTo>
                  <a:cubicBezTo>
                    <a:pt x="870542" y="0"/>
                    <a:pt x="902337" y="13170"/>
                    <a:pt x="925779" y="36613"/>
                  </a:cubicBezTo>
                  <a:cubicBezTo>
                    <a:pt x="949222" y="60055"/>
                    <a:pt x="962392" y="91851"/>
                    <a:pt x="962392" y="125004"/>
                  </a:cubicBezTo>
                  <a:lnTo>
                    <a:pt x="962392" y="145612"/>
                  </a:lnTo>
                  <a:cubicBezTo>
                    <a:pt x="962392" y="178765"/>
                    <a:pt x="949222" y="210560"/>
                    <a:pt x="925779" y="234003"/>
                  </a:cubicBezTo>
                  <a:cubicBezTo>
                    <a:pt x="902337" y="257446"/>
                    <a:pt x="870542" y="270616"/>
                    <a:pt x="837389" y="270616"/>
                  </a:cubicBezTo>
                  <a:lnTo>
                    <a:pt x="125004" y="270616"/>
                  </a:lnTo>
                  <a:cubicBezTo>
                    <a:pt x="91851" y="270616"/>
                    <a:pt x="60055" y="257446"/>
                    <a:pt x="36613" y="234003"/>
                  </a:cubicBezTo>
                  <a:cubicBezTo>
                    <a:pt x="13170" y="210560"/>
                    <a:pt x="0" y="178765"/>
                    <a:pt x="0" y="145612"/>
                  </a:cubicBezTo>
                  <a:lnTo>
                    <a:pt x="0" y="125004"/>
                  </a:lnTo>
                  <a:cubicBezTo>
                    <a:pt x="0" y="91851"/>
                    <a:pt x="13170" y="60055"/>
                    <a:pt x="36613" y="36613"/>
                  </a:cubicBezTo>
                  <a:cubicBezTo>
                    <a:pt x="60055" y="13170"/>
                    <a:pt x="91851" y="0"/>
                    <a:pt x="125004"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32" name="TextBox 32"/>
            <p:cNvSpPr txBox="1"/>
            <p:nvPr/>
          </p:nvSpPr>
          <p:spPr>
            <a:xfrm>
              <a:off x="0" y="-85725"/>
              <a:ext cx="962392" cy="356341"/>
            </a:xfrm>
            <a:prstGeom prst="rect">
              <a:avLst/>
            </a:prstGeom>
          </p:spPr>
          <p:txBody>
            <a:bodyPr lIns="50800" tIns="50800" rIns="50800" bIns="50800" rtlCol="0" anchor="ctr"/>
            <a:lstStyle/>
            <a:p>
              <a:pPr algn="ctr">
                <a:lnSpc>
                  <a:spcPts val="3220"/>
                </a:lnSpc>
              </a:pPr>
              <a:r>
                <a:rPr lang="en-US" sz="1988">
                  <a:solidFill>
                    <a:srgbClr val="FFFFFF"/>
                  </a:solidFill>
                  <a:latin typeface="Montserrat"/>
                </a:rPr>
                <a:t>Data Acquisition</a:t>
              </a:r>
            </a:p>
          </p:txBody>
        </p:sp>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sp>
        <p:nvSpPr>
          <p:cNvPr id="3" name="Freeform 3"/>
          <p:cNvSpPr/>
          <p:nvPr/>
        </p:nvSpPr>
        <p:spPr>
          <a:xfrm flipH="1" flipV="1">
            <a:off x="16780899" y="292042"/>
            <a:ext cx="1507101" cy="1969820"/>
          </a:xfrm>
          <a:custGeom>
            <a:avLst/>
            <a:gdLst/>
            <a:ahLst/>
            <a:cxnLst/>
            <a:rect l="l" t="t" r="r" b="b"/>
            <a:pathLst>
              <a:path w="1507101" h="1969820">
                <a:moveTo>
                  <a:pt x="1507101" y="1969820"/>
                </a:moveTo>
                <a:lnTo>
                  <a:pt x="0" y="1969820"/>
                </a:lnTo>
                <a:lnTo>
                  <a:pt x="0" y="0"/>
                </a:lnTo>
                <a:lnTo>
                  <a:pt x="1507101" y="0"/>
                </a:lnTo>
                <a:lnTo>
                  <a:pt x="1507101" y="1969820"/>
                </a:lnTo>
                <a:close/>
              </a:path>
            </a:pathLst>
          </a:custGeom>
          <a:blipFill>
            <a:blip r:embed="rId3"/>
            <a:stretch>
              <a:fillRect l="-321036" b="-144015"/>
            </a:stretch>
          </a:blipFill>
        </p:spPr>
      </p:sp>
      <p:grpSp>
        <p:nvGrpSpPr>
          <p:cNvPr id="4" name="Group 4"/>
          <p:cNvGrpSpPr/>
          <p:nvPr/>
        </p:nvGrpSpPr>
        <p:grpSpPr>
          <a:xfrm>
            <a:off x="472588" y="543248"/>
            <a:ext cx="1467408" cy="146740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6" name="TextBox 6"/>
            <p:cNvSpPr txBox="1"/>
            <p:nvPr/>
          </p:nvSpPr>
          <p:spPr>
            <a:xfrm>
              <a:off x="76200" y="-19050"/>
              <a:ext cx="660400" cy="755650"/>
            </a:xfrm>
            <a:prstGeom prst="rect">
              <a:avLst/>
            </a:prstGeom>
          </p:spPr>
          <p:txBody>
            <a:bodyPr lIns="50800" tIns="50800" rIns="50800" bIns="50800" rtlCol="0" anchor="ctr"/>
            <a:lstStyle/>
            <a:p>
              <a:pPr marL="0" lvl="0" indent="0" algn="ctr">
                <a:lnSpc>
                  <a:spcPts val="7262"/>
                </a:lnSpc>
                <a:spcBef>
                  <a:spcPct val="0"/>
                </a:spcBef>
              </a:pPr>
              <a:r>
                <a:rPr lang="en-US" sz="5187">
                  <a:solidFill>
                    <a:srgbClr val="FFFFFF"/>
                  </a:solidFill>
                  <a:latin typeface="Montserrat Classic Bold"/>
                </a:rPr>
                <a:t>2</a:t>
              </a:r>
            </a:p>
          </p:txBody>
        </p:sp>
      </p:grpSp>
      <p:grpSp>
        <p:nvGrpSpPr>
          <p:cNvPr id="7" name="Group 7"/>
          <p:cNvGrpSpPr/>
          <p:nvPr/>
        </p:nvGrpSpPr>
        <p:grpSpPr>
          <a:xfrm>
            <a:off x="2375269" y="442376"/>
            <a:ext cx="14405630" cy="1467410"/>
            <a:chOff x="0" y="-84498"/>
            <a:chExt cx="3794075" cy="386478"/>
          </a:xfrm>
        </p:grpSpPr>
        <p:sp>
          <p:nvSpPr>
            <p:cNvPr id="8" name="Freeform 8"/>
            <p:cNvSpPr/>
            <p:nvPr/>
          </p:nvSpPr>
          <p:spPr>
            <a:xfrm>
              <a:off x="0" y="0"/>
              <a:ext cx="3794075" cy="301980"/>
            </a:xfrm>
            <a:custGeom>
              <a:avLst/>
              <a:gdLst/>
              <a:ahLst/>
              <a:cxnLst/>
              <a:rect l="l" t="t" r="r" b="b"/>
              <a:pathLst>
                <a:path w="3794075" h="301980">
                  <a:moveTo>
                    <a:pt x="31708" y="0"/>
                  </a:moveTo>
                  <a:lnTo>
                    <a:pt x="3762367" y="0"/>
                  </a:lnTo>
                  <a:cubicBezTo>
                    <a:pt x="3770777" y="0"/>
                    <a:pt x="3778842" y="3341"/>
                    <a:pt x="3784788" y="9287"/>
                  </a:cubicBezTo>
                  <a:cubicBezTo>
                    <a:pt x="3790735" y="15233"/>
                    <a:pt x="3794075" y="23298"/>
                    <a:pt x="3794075" y="31708"/>
                  </a:cubicBezTo>
                  <a:lnTo>
                    <a:pt x="3794075" y="270272"/>
                  </a:lnTo>
                  <a:cubicBezTo>
                    <a:pt x="3794075" y="278682"/>
                    <a:pt x="3790735" y="286747"/>
                    <a:pt x="3784788" y="292693"/>
                  </a:cubicBezTo>
                  <a:cubicBezTo>
                    <a:pt x="3778842" y="298640"/>
                    <a:pt x="3770777" y="301980"/>
                    <a:pt x="3762367" y="301980"/>
                  </a:cubicBezTo>
                  <a:lnTo>
                    <a:pt x="31708" y="301980"/>
                  </a:lnTo>
                  <a:cubicBezTo>
                    <a:pt x="23298" y="301980"/>
                    <a:pt x="15233" y="298640"/>
                    <a:pt x="9287" y="292693"/>
                  </a:cubicBezTo>
                  <a:cubicBezTo>
                    <a:pt x="3341" y="286747"/>
                    <a:pt x="0" y="278682"/>
                    <a:pt x="0" y="270272"/>
                  </a:cubicBezTo>
                  <a:lnTo>
                    <a:pt x="0" y="31708"/>
                  </a:lnTo>
                  <a:cubicBezTo>
                    <a:pt x="0" y="23298"/>
                    <a:pt x="3341" y="15233"/>
                    <a:pt x="9287" y="9287"/>
                  </a:cubicBezTo>
                  <a:cubicBezTo>
                    <a:pt x="15233" y="3341"/>
                    <a:pt x="23298" y="0"/>
                    <a:pt x="31708"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9" name="TextBox 9"/>
            <p:cNvSpPr txBox="1"/>
            <p:nvPr/>
          </p:nvSpPr>
          <p:spPr>
            <a:xfrm>
              <a:off x="0" y="-84498"/>
              <a:ext cx="3794075" cy="386478"/>
            </a:xfrm>
            <a:prstGeom prst="rect">
              <a:avLst/>
            </a:prstGeom>
          </p:spPr>
          <p:txBody>
            <a:bodyPr lIns="50800" tIns="50800" rIns="50800" bIns="50800" rtlCol="0" anchor="ctr"/>
            <a:lstStyle/>
            <a:p>
              <a:pPr algn="ctr">
                <a:lnSpc>
                  <a:spcPts val="7776"/>
                </a:lnSpc>
              </a:pPr>
              <a:r>
                <a:rPr lang="en-US" sz="4800" b="1" dirty="0">
                  <a:solidFill>
                    <a:srgbClr val="FFFFFF"/>
                  </a:solidFill>
                  <a:latin typeface="Montserrat"/>
                </a:rPr>
                <a:t>Data Preprocessing and Augmentation</a:t>
              </a:r>
            </a:p>
          </p:txBody>
        </p:sp>
      </p:grpSp>
      <p:grpSp>
        <p:nvGrpSpPr>
          <p:cNvPr id="10" name="Group 10"/>
          <p:cNvGrpSpPr/>
          <p:nvPr/>
        </p:nvGrpSpPr>
        <p:grpSpPr>
          <a:xfrm>
            <a:off x="1790780" y="2261862"/>
            <a:ext cx="15574607" cy="7394504"/>
            <a:chOff x="0" y="0"/>
            <a:chExt cx="4356178" cy="2068224"/>
          </a:xfrm>
        </p:grpSpPr>
        <p:sp>
          <p:nvSpPr>
            <p:cNvPr id="11" name="Freeform 11"/>
            <p:cNvSpPr/>
            <p:nvPr/>
          </p:nvSpPr>
          <p:spPr>
            <a:xfrm>
              <a:off x="0" y="0"/>
              <a:ext cx="4356178" cy="2068224"/>
            </a:xfrm>
            <a:custGeom>
              <a:avLst/>
              <a:gdLst/>
              <a:ahLst/>
              <a:cxnLst/>
              <a:rect l="l" t="t" r="r" b="b"/>
              <a:pathLst>
                <a:path w="4356178" h="2068224">
                  <a:moveTo>
                    <a:pt x="29328" y="0"/>
                  </a:moveTo>
                  <a:lnTo>
                    <a:pt x="4326850" y="0"/>
                  </a:lnTo>
                  <a:cubicBezTo>
                    <a:pt x="4343048" y="0"/>
                    <a:pt x="4356178" y="13131"/>
                    <a:pt x="4356178" y="29328"/>
                  </a:cubicBezTo>
                  <a:lnTo>
                    <a:pt x="4356178" y="2038896"/>
                  </a:lnTo>
                  <a:cubicBezTo>
                    <a:pt x="4356178" y="2055093"/>
                    <a:pt x="4343048" y="2068224"/>
                    <a:pt x="4326850" y="2068224"/>
                  </a:cubicBezTo>
                  <a:lnTo>
                    <a:pt x="29328" y="2068224"/>
                  </a:lnTo>
                  <a:cubicBezTo>
                    <a:pt x="21550" y="2068224"/>
                    <a:pt x="14090" y="2065134"/>
                    <a:pt x="8590" y="2059634"/>
                  </a:cubicBezTo>
                  <a:cubicBezTo>
                    <a:pt x="3090" y="2054134"/>
                    <a:pt x="0" y="2046674"/>
                    <a:pt x="0" y="2038896"/>
                  </a:cubicBezTo>
                  <a:lnTo>
                    <a:pt x="0" y="29328"/>
                  </a:lnTo>
                  <a:cubicBezTo>
                    <a:pt x="0" y="13131"/>
                    <a:pt x="13131" y="0"/>
                    <a:pt x="29328"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2" name="TextBox 12"/>
            <p:cNvSpPr txBox="1"/>
            <p:nvPr/>
          </p:nvSpPr>
          <p:spPr>
            <a:xfrm>
              <a:off x="0" y="-95250"/>
              <a:ext cx="4356178" cy="2163474"/>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13" name="Freeform 13"/>
          <p:cNvSpPr/>
          <p:nvPr/>
        </p:nvSpPr>
        <p:spPr>
          <a:xfrm>
            <a:off x="14144737" y="8059442"/>
            <a:ext cx="4635925" cy="3859407"/>
          </a:xfrm>
          <a:custGeom>
            <a:avLst/>
            <a:gdLst/>
            <a:ahLst/>
            <a:cxnLst/>
            <a:rect l="l" t="t" r="r" b="b"/>
            <a:pathLst>
              <a:path w="4635925" h="3859407">
                <a:moveTo>
                  <a:pt x="0" y="0"/>
                </a:moveTo>
                <a:lnTo>
                  <a:pt x="4635924" y="0"/>
                </a:lnTo>
                <a:lnTo>
                  <a:pt x="4635924" y="3859407"/>
                </a:lnTo>
                <a:lnTo>
                  <a:pt x="0" y="3859407"/>
                </a:lnTo>
                <a:lnTo>
                  <a:pt x="0" y="0"/>
                </a:lnTo>
                <a:close/>
              </a:path>
            </a:pathLst>
          </a:custGeom>
          <a:blipFill>
            <a:blip r:embed="rId4"/>
            <a:stretch>
              <a:fillRect/>
            </a:stretch>
          </a:blipFill>
        </p:spPr>
      </p:sp>
      <p:sp>
        <p:nvSpPr>
          <p:cNvPr id="14" name="TextBox 14"/>
          <p:cNvSpPr txBox="1"/>
          <p:nvPr/>
        </p:nvSpPr>
        <p:spPr>
          <a:xfrm>
            <a:off x="2083025" y="2573374"/>
            <a:ext cx="14990118" cy="6622481"/>
          </a:xfrm>
          <a:prstGeom prst="rect">
            <a:avLst/>
          </a:prstGeom>
        </p:spPr>
        <p:txBody>
          <a:bodyPr lIns="0" tIns="0" rIns="0" bIns="0" rtlCol="0" anchor="t">
            <a:spAutoFit/>
          </a:bodyPr>
          <a:lstStyle/>
          <a:p>
            <a:pPr>
              <a:lnSpc>
                <a:spcPts val="3601"/>
              </a:lnSpc>
            </a:pPr>
            <a:r>
              <a:rPr lang="en-US" sz="2572" dirty="0">
                <a:solidFill>
                  <a:srgbClr val="FFFFFF"/>
                </a:solidFill>
                <a:latin typeface="Canva Sans Bold"/>
              </a:rPr>
              <a:t>Variational Autoencoders (VAEs)</a:t>
            </a:r>
            <a:r>
              <a:rPr lang="en-US" sz="2572" dirty="0">
                <a:solidFill>
                  <a:srgbClr val="FFFFFF"/>
                </a:solidFill>
                <a:latin typeface="Canva Sans"/>
              </a:rPr>
              <a:t> are employed as a feature augmentation technique to enhance the predictive capabilities of cryptocurrency price forecasting models.</a:t>
            </a:r>
          </a:p>
          <a:p>
            <a:pPr>
              <a:lnSpc>
                <a:spcPts val="3601"/>
              </a:lnSpc>
            </a:pPr>
            <a:r>
              <a:rPr lang="en-US" sz="2572" dirty="0">
                <a:solidFill>
                  <a:srgbClr val="FFFFFF"/>
                </a:solidFill>
                <a:latin typeface="Canva Sans"/>
              </a:rPr>
              <a:t>Here's how VAEs contribute to the project:</a:t>
            </a:r>
          </a:p>
          <a:p>
            <a:pPr marL="533795" lvl="1" indent="-266898">
              <a:lnSpc>
                <a:spcPts val="3461"/>
              </a:lnSpc>
              <a:buFont typeface="Arial"/>
              <a:buChar char="•"/>
            </a:pPr>
            <a:r>
              <a:rPr lang="en-US" sz="2472" dirty="0">
                <a:solidFill>
                  <a:srgbClr val="FFFFFF"/>
                </a:solidFill>
                <a:latin typeface="Canva Sans Bold"/>
              </a:rPr>
              <a:t>Feature Extraction:</a:t>
            </a:r>
          </a:p>
          <a:p>
            <a:pPr marL="1067591" lvl="2" indent="-355864">
              <a:lnSpc>
                <a:spcPts val="3461"/>
              </a:lnSpc>
              <a:buFont typeface="Arial"/>
              <a:buChar char="⚬"/>
            </a:pPr>
            <a:r>
              <a:rPr lang="en-US" sz="2472" dirty="0">
                <a:solidFill>
                  <a:srgbClr val="FFFFFF"/>
                </a:solidFill>
                <a:latin typeface="Canva Sans"/>
              </a:rPr>
              <a:t>VAEs are utilized to extract meaningful and informative features from the raw historical price data of Ethereum and </a:t>
            </a:r>
            <a:r>
              <a:rPr lang="en-US" sz="2472" dirty="0" err="1">
                <a:solidFill>
                  <a:srgbClr val="FFFFFF"/>
                </a:solidFill>
                <a:latin typeface="Canva Sans"/>
              </a:rPr>
              <a:t>Binance</a:t>
            </a:r>
            <a:r>
              <a:rPr lang="en-US" sz="2472" dirty="0">
                <a:solidFill>
                  <a:srgbClr val="FFFFFF"/>
                </a:solidFill>
                <a:latin typeface="Canva Sans"/>
              </a:rPr>
              <a:t> Coin. By learning a higher-dimensional representation of the input data, VAEs capture important patterns and relationships that may not be apparent in the original feature space.</a:t>
            </a:r>
          </a:p>
          <a:p>
            <a:pPr marL="533795" lvl="1" indent="-266898">
              <a:lnSpc>
                <a:spcPts val="3461"/>
              </a:lnSpc>
              <a:buFont typeface="Arial"/>
              <a:buChar char="•"/>
            </a:pPr>
            <a:r>
              <a:rPr lang="en-US" sz="2472" dirty="0">
                <a:solidFill>
                  <a:srgbClr val="FFFFFF"/>
                </a:solidFill>
                <a:latin typeface="Canva Sans Bold"/>
              </a:rPr>
              <a:t>Feature Augmentation</a:t>
            </a:r>
            <a:r>
              <a:rPr lang="en-US" sz="2472" dirty="0">
                <a:solidFill>
                  <a:srgbClr val="FFFFFF"/>
                </a:solidFill>
                <a:latin typeface="Canva Sans"/>
              </a:rPr>
              <a:t>:</a:t>
            </a:r>
          </a:p>
          <a:p>
            <a:pPr marL="1067591" lvl="2" indent="-355864">
              <a:lnSpc>
                <a:spcPts val="3461"/>
              </a:lnSpc>
              <a:buFont typeface="Arial"/>
              <a:buChar char="⚬"/>
            </a:pPr>
            <a:r>
              <a:rPr lang="en-US" sz="2472" dirty="0">
                <a:solidFill>
                  <a:srgbClr val="FFFFFF"/>
                </a:solidFill>
                <a:latin typeface="Canva Sans"/>
              </a:rPr>
              <a:t>The introduction of stochasticity(</a:t>
            </a:r>
            <a:r>
              <a:rPr lang="en-US" sz="2472" dirty="0" err="1">
                <a:solidFill>
                  <a:srgbClr val="FFFFFF"/>
                </a:solidFill>
                <a:latin typeface="Canva Sans"/>
              </a:rPr>
              <a:t>proabablistic</a:t>
            </a:r>
            <a:r>
              <a:rPr lang="en-US" sz="2472" dirty="0">
                <a:solidFill>
                  <a:srgbClr val="FFFFFF"/>
                </a:solidFill>
                <a:latin typeface="Canva Sans"/>
              </a:rPr>
              <a:t> prediction) during the encoding process promotes a smooth and continuous latent space representation, leading to noise regularization that prevents overfitting and enhances the model's robustness to variations in the data.</a:t>
            </a:r>
          </a:p>
          <a:p>
            <a:pPr>
              <a:lnSpc>
                <a:spcPts val="3461"/>
              </a:lnSpc>
            </a:pPr>
            <a:endParaRPr lang="en-US" sz="2472" dirty="0">
              <a:solidFill>
                <a:srgbClr val="FFFFFF"/>
              </a:solidFill>
              <a:latin typeface="Canva Sans"/>
            </a:endParaRPr>
          </a:p>
          <a:p>
            <a:pPr>
              <a:lnSpc>
                <a:spcPts val="3461"/>
              </a:lnSpc>
            </a:pPr>
            <a:endParaRPr lang="en-US" sz="2472" dirty="0">
              <a:solidFill>
                <a:srgbClr val="FFFFFF"/>
              </a:solidFill>
              <a:latin typeface="Canva Sans"/>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1644</Words>
  <Application>Microsoft Office PowerPoint</Application>
  <PresentationFormat>Custom</PresentationFormat>
  <Paragraphs>199</Paragraphs>
  <Slides>26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Montserrat</vt:lpstr>
      <vt:lpstr>Arial</vt:lpstr>
      <vt:lpstr>Canva Sans Bold</vt:lpstr>
      <vt:lpstr>Codec Pro</vt:lpstr>
      <vt:lpstr>Montserrat Classic</vt:lpstr>
      <vt:lpstr>Decalotype</vt:lpstr>
      <vt:lpstr>Canva Sans</vt:lpstr>
      <vt:lpstr>Codec Pro Bold</vt:lpstr>
      <vt:lpstr>Montserrat Bold</vt:lpstr>
      <vt:lpstr>Calibri</vt:lpstr>
      <vt:lpstr>Montserrat Classic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LIAM FCV LAB PROJECT PRESENTATION</dc:title>
  <dc:creator>Liam</dc:creator>
  <cp:lastModifiedBy>LIAM BOPANNA MACHIANDA MUTHANNA 210962178</cp:lastModifiedBy>
  <cp:revision>2</cp:revision>
  <dcterms:created xsi:type="dcterms:W3CDTF">2006-08-16T00:00:00Z</dcterms:created>
  <dcterms:modified xsi:type="dcterms:W3CDTF">2024-04-18T19:40:26Z</dcterms:modified>
  <dc:identifier>DAGCxwLBhjU</dc:identifier>
</cp:coreProperties>
</file>